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69" r:id="rId17"/>
    <p:sldId id="270" r:id="rId18"/>
    <p:sldId id="271" r:id="rId19"/>
    <p:sldId id="272" r:id="rId20"/>
    <p:sldId id="278" r:id="rId21"/>
    <p:sldId id="273" r:id="rId22"/>
    <p:sldId id="274" r:id="rId23"/>
    <p:sldId id="275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/>
    <p:restoredTop sz="94610"/>
  </p:normalViewPr>
  <p:slideViewPr>
    <p:cSldViewPr snapToGrid="0" snapToObjects="1">
      <p:cViewPr varScale="1">
        <p:scale>
          <a:sx n="199" d="100"/>
          <a:sy n="199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84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14400"/>
            <a:ext cx="548640" cy="5486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40080"/>
            <a:ext cx="457200" cy="4572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0" y="1005840"/>
            <a:ext cx="411480" cy="4114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31520" y="1645920"/>
            <a:ext cx="76809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Passwords to</a:t>
            </a:r>
            <a:endParaRPr lang="en-US" sz="4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Passkeys (and beyond…)</a:t>
            </a:r>
            <a:endParaRPr lang="en-US" sz="4200" dirty="0"/>
          </a:p>
        </p:txBody>
      </p:sp>
      <p:sp>
        <p:nvSpPr>
          <p:cNvPr id="7" name="Text 2"/>
          <p:cNvSpPr/>
          <p:nvPr/>
        </p:nvSpPr>
        <p:spPr>
          <a:xfrm>
            <a:off x="731520" y="32918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90E0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Evolution of Authentication</a:t>
            </a:r>
            <a:endParaRPr lang="en-US" sz="2200" dirty="0"/>
          </a:p>
        </p:txBody>
      </p:sp>
      <p:sp>
        <p:nvSpPr>
          <p:cNvPr id="8" name="Shape 3"/>
          <p:cNvSpPr/>
          <p:nvPr/>
        </p:nvSpPr>
        <p:spPr>
          <a:xfrm>
            <a:off x="731520" y="4023360"/>
            <a:ext cx="1828800" cy="3657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731520" y="42519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 User Group  |  2026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Password Managers: One Key to Rule Them All (Credential Managers)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Remember one strong master password. The manager generates and stores unique, complex passwords for every site.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48640" y="155448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73152" cy="137160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164592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1Password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291840" y="164592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2006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822960" y="201168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Travel Mode hides vaults at borders. Secret Key adds a second encryption layer. Beautiful UI across all platforms.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754880" y="155448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754880" y="1554480"/>
            <a:ext cx="73152" cy="1371600"/>
          </a:xfrm>
          <a:prstGeom prst="rect">
            <a:avLst/>
          </a:prstGeom>
          <a:solidFill>
            <a:srgbClr val="175DD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0" y="164592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Bitwarden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98080" y="164592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2016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029200" y="201168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source and auditable. Free tier with unlimited passwords. Can be self-hosted for full control.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48640" y="310896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48640" y="3108960"/>
            <a:ext cx="73152" cy="1371600"/>
          </a:xfrm>
          <a:prstGeom prst="rect">
            <a:avLst/>
          </a:prstGeom>
          <a:solidFill>
            <a:srgbClr val="D32D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22960" y="320040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LastPass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291840" y="32004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2008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822960" y="356616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Popularized browser-based managers. Suffered major 2022 breach — a cautionary tale about trusting any single provider.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754880" y="3108960"/>
            <a:ext cx="393192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754880" y="3108960"/>
            <a:ext cx="73152" cy="1371600"/>
          </a:xfrm>
          <a:prstGeom prst="rect">
            <a:avLst/>
          </a:prstGeom>
          <a:solidFill>
            <a:srgbClr val="33333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029200" y="320040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Apple Passwords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498080" y="32004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2024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into iOS 18+ as standalone app. Free, syncs via iCloud Keychain. Now rivals third-party options.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 the Core Problem Remains...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100584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with managers, 2FA, and complexity rules — passwords are still a shared secret that can be stolen, phished, or leaked.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2560320" cy="2194560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2057400"/>
            <a:ext cx="640080" cy="6400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31520" y="28346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Phishing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31520" y="320040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Fake login pages trick you into typing your real password. No amount of complexity helps.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3383280" y="1828800"/>
            <a:ext cx="2560320" cy="2194560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057400"/>
            <a:ext cx="640080" cy="6400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566160" y="28346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Reuse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3566160" y="320040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breached site exposes your password everywhere you've used it.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6217920" y="1828800"/>
            <a:ext cx="2560320" cy="2194560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040" y="2057400"/>
            <a:ext cx="640080" cy="6400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400800" y="28346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Replay Attacks</a:t>
            </a:r>
            <a:endParaRPr lang="en-US" sz="1700" dirty="0"/>
          </a:p>
        </p:txBody>
      </p:sp>
      <p:sp>
        <p:nvSpPr>
          <p:cNvPr id="15" name="Text 10"/>
          <p:cNvSpPr/>
          <p:nvPr/>
        </p:nvSpPr>
        <p:spPr>
          <a:xfrm>
            <a:off x="6400800" y="320040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TOTP codes can be intercepted in real-time by sophisticated phishing kits.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548640" y="42976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industry needed something fundamentally different — not a better password, but NO password.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Enter Passkeys: No More Shared Secrets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02920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80160"/>
            <a:ext cx="457200" cy="4572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63040" y="128016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Passkeys Work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914400" y="1965960"/>
            <a:ext cx="274320" cy="27432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14400" y="196596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1325880" y="192024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 create an account, your device generates a pair of cryptographic keys — one public, one private.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914400" y="2606040"/>
            <a:ext cx="274320" cy="27432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914400" y="260604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1325880" y="256032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public key goes to the website's server. The private key stays on YOUR device and never leaves.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914400" y="3246120"/>
            <a:ext cx="274320" cy="27432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14400" y="32461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1325880" y="320040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sign in, the site sends a challenge. Your device signs it with the private key (unlocked by Face ID / Touch ID).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914400" y="3886200"/>
            <a:ext cx="274320" cy="27432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914400" y="388620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1325880" y="384048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site verifies using the public key. No password ever crosses the internet.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5852160" y="1097280"/>
            <a:ext cx="2743200" cy="347472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6035040" y="12801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It's Better</a:t>
            </a:r>
            <a:endParaRPr lang="en-US" sz="1700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874520"/>
            <a:ext cx="274320" cy="274320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6400800" y="182880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to phish — there's no password to steal</a:t>
            </a:r>
            <a:endParaRPr lang="en-US" sz="1200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2560320"/>
            <a:ext cx="274320" cy="27432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400800" y="251460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to leak — servers only have the public key</a:t>
            </a:r>
            <a:endParaRPr lang="en-US" sz="1200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3246120"/>
            <a:ext cx="274320" cy="27432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6400800" y="320040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to reuse — each passkey is unique per site</a:t>
            </a:r>
            <a:endParaRPr lang="en-US" sz="1200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3931920"/>
            <a:ext cx="274320" cy="27432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6400800" y="388620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to remember — just use your face or fingerprint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FIDO Alliance: The Industry Behind Passkeys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Fast Identity Online (FIDO) Alliance is the standards body that created the WebAuthn / FIDO2 specification — the technology that makes passkeys work across platforms and devices.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48640" y="1645920"/>
            <a:ext cx="256032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2560320" cy="54864"/>
          </a:xfrm>
          <a:prstGeom prst="rect">
            <a:avLst/>
          </a:prstGeom>
          <a:solidFill>
            <a:srgbClr val="33333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1874520"/>
            <a:ext cx="640080" cy="6400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31520" y="26060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31520" y="2971800"/>
            <a:ext cx="21945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Passkeys in iCloud Keychain. Face ID / Touch ID as authenticator. Safari + iOS + macOS support.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383280" y="1645920"/>
            <a:ext cx="256032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383280" y="1645920"/>
            <a:ext cx="2560320" cy="54864"/>
          </a:xfrm>
          <a:prstGeom prst="rect">
            <a:avLst/>
          </a:prstGeom>
          <a:solidFill>
            <a:srgbClr val="4285F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874520"/>
            <a:ext cx="640080" cy="6400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566160" y="26060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</a:t>
            </a:r>
            <a:endParaRPr lang="en-US" sz="1700" dirty="0"/>
          </a:p>
        </p:txBody>
      </p:sp>
      <p:sp>
        <p:nvSpPr>
          <p:cNvPr id="13" name="Text 9"/>
          <p:cNvSpPr/>
          <p:nvPr/>
        </p:nvSpPr>
        <p:spPr>
          <a:xfrm>
            <a:off x="3566160" y="2971800"/>
            <a:ext cx="21945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Chrome browser support. Android passkey sync. Google Accounts passkey login.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6217920" y="1645920"/>
            <a:ext cx="256032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6217920" y="1645920"/>
            <a:ext cx="2560320" cy="54864"/>
          </a:xfrm>
          <a:prstGeom prst="rect">
            <a:avLst/>
          </a:prstGeom>
          <a:solidFill>
            <a:srgbClr val="00A4E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040" y="1874520"/>
            <a:ext cx="640080" cy="64008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400800" y="26060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Microsoft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6400800" y="2971800"/>
            <a:ext cx="21945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Windows Hello integration. Edge browser support. Azure AD enterprise passkeys.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548640" y="438912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0077B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first time, Apple, Google, and Microsoft agreed on a single authentication standard. That's what makes passkeys truly cross-platform.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2ADA9-EC7D-A6EE-AFC9-71EA8D3F8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55F6A-3606-C54B-57F2-A2DF657A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Apple's Authentication Journey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1188720" y="1143000"/>
            <a:ext cx="164592" cy="16459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43584" y="1325880"/>
            <a:ext cx="54864" cy="36576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554480" y="105156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2013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2377440" y="105156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iCloud Keychain — encrypted password sync across Mac devices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1188720" y="1691640"/>
            <a:ext cx="164592" cy="16459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243584" y="1874520"/>
            <a:ext cx="54864" cy="36576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554480" y="160020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2014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2377440" y="160020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Touch ID comes to iPhone — biometric unlock enters the mainstream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1188720" y="2240280"/>
            <a:ext cx="164592" cy="16459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243584" y="2423160"/>
            <a:ext cx="54864" cy="36576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554480" y="214884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2017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2377440" y="214884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 ID debuts on iPhone X — facial recognition replaces the home button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1188720" y="2788920"/>
            <a:ext cx="164592" cy="16459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1243584" y="2971800"/>
            <a:ext cx="54864" cy="36576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554480" y="269748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2019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2377440" y="269748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 in with Apple — privacy-focused SSO with Hide My Email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1188720" y="3337560"/>
            <a:ext cx="164592" cy="16459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1243584" y="3520440"/>
            <a:ext cx="54864" cy="36576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554480" y="324612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2377440" y="324612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Passkeys announced at WWDC — built on FIDO2/WebAuthn standard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1188720" y="3886200"/>
            <a:ext cx="164592" cy="16459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1243584" y="4069080"/>
            <a:ext cx="54864" cy="36576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1554480" y="379476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2024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2377440" y="379476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Standalone Passwords app in iOS 18 — finally out of Settings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1188720" y="4434840"/>
            <a:ext cx="164592" cy="164592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554480" y="4343400"/>
            <a:ext cx="73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2025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2377440" y="434340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iOS 26: Passkey portability, auto-upgrades, version history, credit cards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Apple in 2025-26: Leading the Passwordless Push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48640" y="1005840"/>
            <a:ext cx="393192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48640" y="1005840"/>
            <a:ext cx="64008" cy="10972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22960" y="107899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Passkey Account Creation API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822960" y="1417320"/>
            <a:ext cx="3383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accounts are created with a passkey from Day One. One tap + Face ID = signed up. No password ever created.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548640" y="2240280"/>
            <a:ext cx="393192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" y="2240280"/>
            <a:ext cx="64008" cy="10972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22960" y="231343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Automatic Passkey Upgrades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22960" y="2651760"/>
            <a:ext cx="3383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 sign in with a password, iOS silently creates a passkey in the background. Next time, no password needed.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548640" y="3474720"/>
            <a:ext cx="393192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48640" y="3474720"/>
            <a:ext cx="64008" cy="10972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22960" y="354787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Passkey Portability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822960" y="3886200"/>
            <a:ext cx="3383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passkeys between Apple Passwords, 1Password, Bitwarden, and others. Secure, encrypted, local transfers.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4754880" y="1005840"/>
            <a:ext cx="393192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754880" y="1005840"/>
            <a:ext cx="64008" cy="10972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029200" y="107899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Password Version History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029200" y="1417320"/>
            <a:ext cx="3383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every previous password for a site with timestamps. A lifesaver if a change doesn't save correctly.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754880" y="2240280"/>
            <a:ext cx="393192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754880" y="2240280"/>
            <a:ext cx="64008" cy="109728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029200" y="2313432"/>
            <a:ext cx="3383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Signal APIs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5029200" y="2651760"/>
            <a:ext cx="3383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Apps notify credential managers when usernames change or passkeys are revoked — everything stays in sync.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54864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Apple WWDC25 / iOS 26 &amp; macOS Tahoe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Sign in with Apple: Privacy-First Login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005840"/>
            <a:ext cx="5029200" cy="3566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11430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of creating a new account with yet another password, tap "Sign in with Apple" to: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822960" y="1691640"/>
            <a:ext cx="448056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Authenticate with Face ID / Touch ID — no password to create or remember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"Hide My Email" generates a unique, random email forwarded to your real address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 doesn't track your activity across apps or sell your data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 on non-Apple devices too (web-based Sign in with Apple)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Accounts registered through it appear automatically in Passwords app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852160" y="1005840"/>
            <a:ext cx="2743200" cy="155448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035040" y="10972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vs. Google/Facebook Login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035040" y="1554480"/>
            <a:ext cx="2377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0E0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Those services track which apps you use, when, and how often. Apple's version is designed so they can't see your activity.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852160" y="2834640"/>
            <a:ext cx="2743200" cy="17373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035040" y="292608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NEW: Apple Digital ID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035040" y="333756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of 2026, Apple lets you create a digital ID in Apple Wallet using your U.S. passport. Authentication is evolving beyond passwords into identity itself.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Hardware Security Keys: The Physical Option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457200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12344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it?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822960" y="1645920"/>
            <a:ext cx="402336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small USB or NFC device (like a YubiKey) that stores your cryptographic credentials in tamper-resistant hardware. You plug it in or tap it against your device to authenticate.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 added native FIDO2 security key support in iOS 16.3 (2023), allowing a YubiKey to protect your Apple Account itself.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They're the gold standard for high-security accounts (government, finance, journalism) but overkill for most consumers — which is exactly where passkeys fill the gap.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394960" y="1097280"/>
            <a:ext cx="320040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577840" y="118872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Security Spectrum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669280" y="1691640"/>
            <a:ext cx="109728" cy="320040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943600" y="169164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Password only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7589520" y="169164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669280" y="2194560"/>
            <a:ext cx="109728" cy="320040"/>
          </a:xfrm>
          <a:prstGeom prst="rect">
            <a:avLst/>
          </a:prstGeom>
          <a:solidFill>
            <a:srgbClr val="FFB70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943600" y="21945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Password + SMS code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7589520" y="219456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FFB70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669280" y="2697480"/>
            <a:ext cx="109728" cy="320040"/>
          </a:xfrm>
          <a:prstGeom prst="rect">
            <a:avLst/>
          </a:prstGeom>
          <a:solidFill>
            <a:srgbClr val="F0A5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43600" y="269748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Password + Auth app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7589520" y="269748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F0A5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669280" y="3200400"/>
            <a:ext cx="109728" cy="320040"/>
          </a:xfrm>
          <a:prstGeom prst="rect">
            <a:avLst/>
          </a:prstGeom>
          <a:solidFill>
            <a:srgbClr val="06B57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43600" y="320040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Passkey (biometric)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589520" y="32004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06B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Very Good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5669280" y="3703320"/>
            <a:ext cx="109728" cy="320040"/>
          </a:xfrm>
          <a:prstGeom prst="rect">
            <a:avLst/>
          </a:prstGeom>
          <a:solidFill>
            <a:srgbClr val="06D6A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943600" y="370332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Hardware key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589520" y="370332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06D6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Highest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Should You Care?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1188720"/>
            <a:ext cx="256032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48640" y="1188720"/>
            <a:ext cx="2560320" cy="73152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1508760"/>
            <a:ext cx="640080" cy="6400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224028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E6394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80%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731520" y="3063240"/>
            <a:ext cx="21945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breaches involve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stolen credentials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3383280" y="1188720"/>
            <a:ext cx="256032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3383280" y="1188720"/>
            <a:ext cx="2560320" cy="73152"/>
          </a:xfrm>
          <a:prstGeom prst="rect">
            <a:avLst/>
          </a:prstGeom>
          <a:solidFill>
            <a:srgbClr val="06D6A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08760"/>
            <a:ext cx="640080" cy="6400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383280" y="224028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6D6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69%</a:t>
            </a:r>
            <a:endParaRPr lang="en-US" sz="4800" dirty="0"/>
          </a:p>
        </p:txBody>
      </p:sp>
      <p:sp>
        <p:nvSpPr>
          <p:cNvPr id="12" name="Text 8"/>
          <p:cNvSpPr/>
          <p:nvPr/>
        </p:nvSpPr>
        <p:spPr>
          <a:xfrm>
            <a:off x="3566160" y="3063240"/>
            <a:ext cx="21945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people now have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least one passkey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6217920" y="1188720"/>
            <a:ext cx="256032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6217920" y="1188720"/>
            <a:ext cx="2560320" cy="73152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040" y="1508760"/>
            <a:ext cx="640080" cy="64008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217920" y="224028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B4D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4x</a:t>
            </a:r>
            <a:endParaRPr lang="en-US" sz="4800" dirty="0"/>
          </a:p>
        </p:txBody>
      </p:sp>
      <p:sp>
        <p:nvSpPr>
          <p:cNvPr id="17" name="Text 12"/>
          <p:cNvSpPr/>
          <p:nvPr/>
        </p:nvSpPr>
        <p:spPr>
          <a:xfrm>
            <a:off x="6400800" y="3063240"/>
            <a:ext cx="21945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successful sign-ins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passkeys vs passwords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548640" y="44348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FIDO Alliance 2025 / Verizon DBIR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5C804-F55C-9687-1B79-7F388F77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You Should Do Today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1051560"/>
            <a:ext cx="8046720" cy="658368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77240" y="1170432"/>
            <a:ext cx="420624" cy="420624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77240" y="117043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417320" y="107899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a Password Manager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417320" y="1389888"/>
            <a:ext cx="6858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Apple's built-in Passwords app is now excellent. 1Password and Bitwarden are great alternatives.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548640" y="1828800"/>
            <a:ext cx="8046720" cy="658368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77240" y="1947672"/>
            <a:ext cx="420624" cy="420624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77240" y="194767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17320" y="185623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Enable 2FA Everywhere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417320" y="2167128"/>
            <a:ext cx="6858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an authenticator app (not SMS) for important accounts: email, banking, Apple ID, social media.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48640" y="2606040"/>
            <a:ext cx="8046720" cy="658368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777240" y="2724912"/>
            <a:ext cx="420624" cy="420624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777240" y="272491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417320" y="263347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Switch to Passkeys When Offered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417320" y="2944368"/>
            <a:ext cx="6858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Google, Apple, Microsoft, Amazon, PayPal, and many more now support passkeys. Say yes when prompted.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48640" y="3383280"/>
            <a:ext cx="8046720" cy="658368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777240" y="3502152"/>
            <a:ext cx="420624" cy="420624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777240" y="350215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417320" y="34107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Sign in with Apple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417320" y="3721608"/>
            <a:ext cx="6858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creating new accounts, choose Sign in with Apple to avoid yet another password and protect your email.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548640" y="4160520"/>
            <a:ext cx="8046720" cy="658368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777240" y="4279392"/>
            <a:ext cx="420624" cy="420624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777240" y="4279392"/>
            <a:ext cx="4206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417320" y="418795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Keep Your Devices Updated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417320" y="4498848"/>
            <a:ext cx="6858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Authentication security improves with every OS update. iOS 26 and macOS Tahoe bring major passkey upgrades.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Big Picture: 60 Years in One Slide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2697480"/>
            <a:ext cx="8046720" cy="54864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005840" y="2514600"/>
            <a:ext cx="411480" cy="411480"/>
          </a:xfrm>
          <a:prstGeom prst="ellipse">
            <a:avLst/>
          </a:prstGeom>
          <a:solidFill>
            <a:srgbClr val="6B7B8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920240"/>
            <a:ext cx="100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1960s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31089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Passwords Born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2743200" y="2514600"/>
            <a:ext cx="411480" cy="411480"/>
          </a:xfrm>
          <a:prstGeom prst="ellipse">
            <a:avLst/>
          </a:prstGeom>
          <a:solidFill>
            <a:srgbClr val="6B7B8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468880" y="1920240"/>
            <a:ext cx="100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1970s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286000" y="31089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Hashing &amp; Crypto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480560" y="2514600"/>
            <a:ext cx="411480" cy="411480"/>
          </a:xfrm>
          <a:prstGeom prst="ellipse">
            <a:avLst/>
          </a:prstGeom>
          <a:solidFill>
            <a:srgbClr val="FFB70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206240" y="1920240"/>
            <a:ext cx="100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1990s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023360" y="31089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2FA &amp; PKI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217920" y="2514600"/>
            <a:ext cx="411480" cy="411480"/>
          </a:xfrm>
          <a:prstGeom prst="ellipse">
            <a:avLst/>
          </a:prstGeom>
          <a:solidFill>
            <a:srgbClr val="F0A5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943600" y="1920240"/>
            <a:ext cx="100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2010s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760720" y="31089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 Apps &amp; Managers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7955280" y="2514600"/>
            <a:ext cx="411480" cy="411480"/>
          </a:xfrm>
          <a:prstGeom prst="ellipse">
            <a:avLst/>
          </a:prstGeom>
          <a:solidFill>
            <a:srgbClr val="06D6A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680960" y="1920240"/>
            <a:ext cx="100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2020s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498080" y="310896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Passkeys &amp; Passwordless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548640" y="3794760"/>
            <a:ext cx="8046720" cy="100584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822960" y="3886200"/>
            <a:ext cx="7498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trend is clear: authentication is moving from something you KNOW (passwords) to something you ARE (biometrics) and something you HAVE (your device). Passkeys combine both — verified by your face or fingerprint, stored securely on your device.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097280"/>
            <a:ext cx="914400" cy="9144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0" y="1371600"/>
            <a:ext cx="548640" cy="54864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40" y="1371600"/>
            <a:ext cx="548640" cy="54864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48640" y="2286000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Questions?</a:t>
            </a:r>
            <a:endParaRPr lang="en-US" sz="4400" dirty="0"/>
          </a:p>
        </p:txBody>
      </p:sp>
      <p:sp>
        <p:nvSpPr>
          <p:cNvPr id="7" name="Shape 2"/>
          <p:cNvSpPr/>
          <p:nvPr/>
        </p:nvSpPr>
        <p:spPr>
          <a:xfrm>
            <a:off x="3657600" y="3200400"/>
            <a:ext cx="1828800" cy="36576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3"/>
          <p:cNvSpPr/>
          <p:nvPr/>
        </p:nvSpPr>
        <p:spPr>
          <a:xfrm>
            <a:off x="914400" y="34747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90E0E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best password is the one you never have to type.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914400" y="420624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Apple User Group  |  2026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Passwords Are Ancient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914400" y="1389888"/>
            <a:ext cx="182880" cy="18288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78408" y="1600200"/>
            <a:ext cx="54864" cy="100584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371600" y="114300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0E0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~1200 BC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371600" y="1389888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Biblical Era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389120" y="1234440"/>
            <a:ext cx="4206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"Shibboleth" — the Gileadites used a word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a test to identify enemies at the river Jordan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914400" y="2624328"/>
            <a:ext cx="182880" cy="18288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78408" y="2834640"/>
            <a:ext cx="54864" cy="1005840"/>
          </a:xfrm>
          <a:prstGeom prst="rect">
            <a:avLst/>
          </a:prstGeom>
          <a:solidFill>
            <a:srgbClr val="0077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371600" y="237744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0E0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~100 AD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371600" y="2624328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Roman Military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389120" y="2468880"/>
            <a:ext cx="4206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Watchwords passed among night guards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distinguish allies from foes in the dark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914400" y="3858768"/>
            <a:ext cx="182880" cy="182880"/>
          </a:xfrm>
          <a:prstGeom prst="ellipse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371600" y="361188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0E0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1920s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371600" y="3858768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Prohibition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389120" y="3703320"/>
            <a:ext cx="4206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Speakeasies required secret passwords,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knocks, or membership cards for entry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48640" y="42976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0E0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idea of proving identity with a shared secret is thousands of years old.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1960s: The Digital Password Is Born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1188720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17320"/>
            <a:ext cx="411480" cy="4114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63040" y="141732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MIT, 1961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914400" y="2011680"/>
            <a:ext cx="32004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Fernando Corbató invented the computer password for MIT's Compatible Time-Sharing System (CTSS). Multiple users shared one massive computer — passwords let each person keep their files private.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Passwords were stored in a plain text file. Anyone who found the file could read them all.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4754880" y="1188720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4754880" y="1188720"/>
            <a:ext cx="3931920" cy="73152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1463040"/>
            <a:ext cx="411480" cy="4114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669280" y="146304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6394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First Breach: 1962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120640" y="2011680"/>
            <a:ext cx="32004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PhD student Allan Scherr printed out the entire password file to get more computing time for his research.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lesson? Passwords were insecure from Day One. The very first password system was breached within a year of its creation.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1970s-2000s: Making Passwords Harder to Crack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8046720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31520" y="109728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1974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691640" y="1234440"/>
            <a:ext cx="27432" cy="54864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1280160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560320" y="11430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Hashing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560320" y="1508760"/>
            <a:ext cx="576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Robert Morris develops one-way encryption — passwords stored as scrambled numbers, not plain text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48640" y="2057400"/>
            <a:ext cx="8046720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731520" y="205740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1979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691640" y="2194560"/>
            <a:ext cx="27432" cy="54864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240" y="2240280"/>
            <a:ext cx="457200" cy="457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2560320" y="210312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Salting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2560320" y="2468880"/>
            <a:ext cx="576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Random characters added before hashing, making identical passwords produce different stored values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3017520"/>
            <a:ext cx="8046720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731520" y="301752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1995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1691640" y="3154680"/>
            <a:ext cx="27432" cy="54864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240" y="3200400"/>
            <a:ext cx="457200" cy="45720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2560320" y="30632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2FA Patented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2560320" y="3429000"/>
            <a:ext cx="576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AT&amp;T patents two-factor authentication — proving who you are with something you know AND something you have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48640" y="3977640"/>
            <a:ext cx="8046720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731520" y="3977640"/>
            <a:ext cx="914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2000s</a:t>
            </a:r>
            <a:endParaRPr lang="en-US" sz="1600" dirty="0"/>
          </a:p>
        </p:txBody>
      </p:sp>
      <p:sp>
        <p:nvSpPr>
          <p:cNvPr id="23" name="Shape 18"/>
          <p:cNvSpPr/>
          <p:nvPr/>
        </p:nvSpPr>
        <p:spPr>
          <a:xfrm>
            <a:off x="1691640" y="4114800"/>
            <a:ext cx="27432" cy="548640"/>
          </a:xfrm>
          <a:prstGeom prst="rect">
            <a:avLst/>
          </a:prstGeom>
          <a:solidFill>
            <a:srgbClr val="00B4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240" y="4160520"/>
            <a:ext cx="457200" cy="45720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2560320" y="402336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Complexity Rules</a:t>
            </a: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2560320" y="4389120"/>
            <a:ext cx="5760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"Must include uppercase, lowercase, number, and special character" — the era of Post-it note passwords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Breach Era: Why Passwords Failed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8046720" cy="914400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73152" cy="914400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14400" y="114300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LinkedIn (2012)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14400" y="155448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165M accounts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0" y="1143000"/>
            <a:ext cx="3840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Passwords stored with weak SHA-1 hashing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2148840"/>
            <a:ext cx="8046720" cy="914400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48640" y="2148840"/>
            <a:ext cx="73152" cy="914400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219456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Yahoo (2013-14)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14400" y="260604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BILLION accounts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572000" y="2194560"/>
            <a:ext cx="3840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Largest breach in history — every single account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8640" y="3200400"/>
            <a:ext cx="8046720" cy="914400"/>
          </a:xfrm>
          <a:prstGeom prst="rect">
            <a:avLst/>
          </a:prstGeom>
          <a:solidFill>
            <a:srgbClr val="1A29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48640" y="3200400"/>
            <a:ext cx="73152" cy="914400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914400" y="324612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LastPass (2022)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Encrypted vaults stolen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572000" y="3246120"/>
            <a:ext cx="3840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the password manager got breached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48640" y="425196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0E0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common thread: passwords are a "shared secret." If anyone gets the secret, it's over.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Two-Factor Authentication (2FA)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ways to prove who you are: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48640" y="1463040"/>
            <a:ext cx="2560320" cy="23774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417320" y="1691640"/>
            <a:ext cx="822960" cy="822960"/>
          </a:xfrm>
          <a:prstGeom prst="ellipse">
            <a:avLst/>
          </a:prstGeom>
          <a:solidFill>
            <a:srgbClr val="0077B6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1828800"/>
            <a:ext cx="548640" cy="5486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31520" y="2651760"/>
            <a:ext cx="2194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Something You Know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31520" y="30632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Password, PIN, security question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383280" y="1463040"/>
            <a:ext cx="2560320" cy="23774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251960" y="1691640"/>
            <a:ext cx="822960" cy="822960"/>
          </a:xfrm>
          <a:prstGeom prst="ellipse">
            <a:avLst/>
          </a:prstGeom>
          <a:solidFill>
            <a:srgbClr val="00B4D8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1828800"/>
            <a:ext cx="548640" cy="54864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566160" y="2651760"/>
            <a:ext cx="2194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Something You Have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3566160" y="30632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Phone, security key, smart card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6217920" y="1463040"/>
            <a:ext cx="2560320" cy="23774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7086600" y="1691640"/>
            <a:ext cx="822960" cy="822960"/>
          </a:xfrm>
          <a:prstGeom prst="ellipse">
            <a:avLst/>
          </a:prstGeom>
          <a:solidFill>
            <a:srgbClr val="06D6A0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760" y="1828800"/>
            <a:ext cx="548640" cy="54864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400800" y="2651760"/>
            <a:ext cx="2194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Something You Are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6400800" y="30632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Fingerprint, face, voice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548640" y="4114800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2FA requires TWO of these three factors. It's dramatically more secure — even if your password is stolen, attackers still can't get in.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SMS Codes: Better, But Not Bulletproof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384048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25880"/>
            <a:ext cx="365760" cy="3657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1600" y="132588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6D6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It Works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914400" y="1874520"/>
            <a:ext cx="31089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log in with your password, then receive a text message with a 6-digit code. Enter the code to prove you have your phone.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was the first mainstream 2FA most people encountered. Banks, email providers, and social media all adopted it.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4754880" y="1097280"/>
            <a:ext cx="3840480" cy="3291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4754880" y="1097280"/>
            <a:ext cx="3840480" cy="73152"/>
          </a:xfrm>
          <a:prstGeom prst="rect">
            <a:avLst/>
          </a:prstGeom>
          <a:solidFill>
            <a:srgbClr val="E6394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1371600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577840" y="13716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E6394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SIM-Swap Attacks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5120640" y="1920240"/>
            <a:ext cx="31089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Criminals call your carrier, impersonate you, and transfer your phone number to their SIM card. Now THEY get your text codes.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High-profile victims include Jack Dorsey (Twitter CEO) and countless crypto holders. This weakness drove the industry toward authenticator apps.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Authenticator Apps: A Safer Code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548640" y="1005840"/>
            <a:ext cx="4754880" cy="20116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1097280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77B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They Work (TOTP)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22960" y="1508760"/>
            <a:ext cx="42062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 set up 2FA, the service shares a secret key with your app (via QR code). Every 30 seconds, your app and the server independently calculate the same 6-digit code using that key + the current time. No network needed — it works offline.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3246120"/>
            <a:ext cx="256032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383280"/>
            <a:ext cx="365760" cy="3657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88720" y="329184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Authenticator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731520" y="3931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Simple, widely used.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supports cloud backup.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383280" y="3246120"/>
            <a:ext cx="256032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3383280"/>
            <a:ext cx="365760" cy="3657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023360" y="329184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Microsoft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Authenticator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3566160" y="3931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Push notifications for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accounts. TOTP for all.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6217920" y="3246120"/>
            <a:ext cx="2560320" cy="15087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383280"/>
            <a:ext cx="365760" cy="36576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858000" y="329184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283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Authy</a:t>
            </a:r>
            <a:endParaRPr lang="en-US" sz="1300" dirty="0"/>
          </a:p>
        </p:txBody>
      </p:sp>
      <p:sp>
        <p:nvSpPr>
          <p:cNvPr id="17" name="Text 12"/>
          <p:cNvSpPr/>
          <p:nvPr/>
        </p:nvSpPr>
        <p:spPr>
          <a:xfrm>
            <a:off x="6400800" y="3931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sync across devices.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Encrypted backups built in.</a:t>
            </a:r>
            <a:endParaRPr lang="en-US" sz="1100" dirty="0"/>
          </a:p>
        </p:txBody>
      </p:sp>
      <p:sp>
        <p:nvSpPr>
          <p:cNvPr id="18" name="Shape 13"/>
          <p:cNvSpPr/>
          <p:nvPr/>
        </p:nvSpPr>
        <p:spPr>
          <a:xfrm>
            <a:off x="5577840" y="1005840"/>
            <a:ext cx="3017520" cy="2011680"/>
          </a:xfrm>
          <a:prstGeom prst="rect">
            <a:avLst/>
          </a:prstGeom>
          <a:solidFill>
            <a:srgbClr val="0077B6">
              <a:alpha val="9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/>
          <p:nvPr/>
        </p:nvSpPr>
        <p:spPr>
          <a:xfrm>
            <a:off x="5760720" y="1097280"/>
            <a:ext cx="2651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It's Better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 15"/>
          <p:cNvSpPr/>
          <p:nvPr/>
        </p:nvSpPr>
        <p:spPr>
          <a:xfrm>
            <a:off x="5760720" y="1508760"/>
            <a:ext cx="26517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SIM to swap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 offline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tied to phone number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1B2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to use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1893</Words>
  <Application>Microsoft Macintosh PowerPoint</Application>
  <PresentationFormat>On-screen Show (16:9)</PresentationFormat>
  <Paragraphs>253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Passwords to Passkeys: The Evolution of Authentication</dc:title>
  <dc:subject>PptxGenJS Presentation</dc:subject>
  <dc:creator>Jim</dc:creator>
  <cp:lastModifiedBy>Jim Johnson</cp:lastModifiedBy>
  <cp:revision>4</cp:revision>
  <dcterms:created xsi:type="dcterms:W3CDTF">2026-03-05T02:13:08Z</dcterms:created>
  <dcterms:modified xsi:type="dcterms:W3CDTF">2026-03-09T19:26:40Z</dcterms:modified>
</cp:coreProperties>
</file>