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1"/>
  </p:notesMasterIdLst>
  <p:sldIdLst>
    <p:sldId id="422" r:id="rId2"/>
    <p:sldId id="306" r:id="rId3"/>
    <p:sldId id="397" r:id="rId4"/>
    <p:sldId id="307" r:id="rId5"/>
    <p:sldId id="410" r:id="rId6"/>
    <p:sldId id="395" r:id="rId7"/>
    <p:sldId id="416" r:id="rId8"/>
    <p:sldId id="392" r:id="rId9"/>
    <p:sldId id="400" r:id="rId10"/>
    <p:sldId id="412" r:id="rId11"/>
    <p:sldId id="403" r:id="rId12"/>
    <p:sldId id="418" r:id="rId13"/>
    <p:sldId id="415" r:id="rId14"/>
    <p:sldId id="417" r:id="rId15"/>
    <p:sldId id="406" r:id="rId16"/>
    <p:sldId id="407" r:id="rId17"/>
    <p:sldId id="419" r:id="rId18"/>
    <p:sldId id="393" r:id="rId19"/>
    <p:sldId id="4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210D82-F755-4047-BF64-B0582D820112}" v="247" dt="2025-10-24T14:39:52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3" autoAdjust="0"/>
    <p:restoredTop sz="94635"/>
  </p:normalViewPr>
  <p:slideViewPr>
    <p:cSldViewPr snapToGrid="0">
      <p:cViewPr varScale="1">
        <p:scale>
          <a:sx n="96" d="100"/>
          <a:sy n="96" d="100"/>
        </p:scale>
        <p:origin x="184" y="5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1DA48C-30AC-4B1C-87FF-8E7F5FD599F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7446D61-3D52-43DC-B3F6-E8F6E5E364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Plan meals or vacations</a:t>
          </a:r>
        </a:p>
      </dgm:t>
    </dgm:pt>
    <dgm:pt modelId="{B9CB32D4-1B1D-4F1C-9E3E-8C61C8D5491E}" type="parTrans" cxnId="{884CDFA5-897D-41DF-8F14-AD8A9DDC8FAC}">
      <dgm:prSet/>
      <dgm:spPr/>
      <dgm:t>
        <a:bodyPr/>
        <a:lstStyle/>
        <a:p>
          <a:endParaRPr lang="en-US"/>
        </a:p>
      </dgm:t>
    </dgm:pt>
    <dgm:pt modelId="{9A1BFC8E-EA12-4F53-A8A0-502379C85DD1}" type="sibTrans" cxnId="{884CDFA5-897D-41DF-8F14-AD8A9DDC8FAC}">
      <dgm:prSet/>
      <dgm:spPr/>
      <dgm:t>
        <a:bodyPr/>
        <a:lstStyle/>
        <a:p>
          <a:endParaRPr lang="en-US"/>
        </a:p>
      </dgm:t>
    </dgm:pt>
    <dgm:pt modelId="{96CA7782-6BAD-406B-ACF2-3C0E7166B1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Create budgets</a:t>
          </a:r>
        </a:p>
      </dgm:t>
    </dgm:pt>
    <dgm:pt modelId="{D3EE6920-7616-4735-B287-1C940FDD901F}" type="parTrans" cxnId="{8B8F1C95-9C6E-4E1C-8B71-01A342B14971}">
      <dgm:prSet/>
      <dgm:spPr/>
      <dgm:t>
        <a:bodyPr/>
        <a:lstStyle/>
        <a:p>
          <a:endParaRPr lang="en-US"/>
        </a:p>
      </dgm:t>
    </dgm:pt>
    <dgm:pt modelId="{43661063-CD86-4E60-BB1B-7051D13CA862}" type="sibTrans" cxnId="{8B8F1C95-9C6E-4E1C-8B71-01A342B14971}">
      <dgm:prSet/>
      <dgm:spPr/>
      <dgm:t>
        <a:bodyPr/>
        <a:lstStyle/>
        <a:p>
          <a:endParaRPr lang="en-US"/>
        </a:p>
      </dgm:t>
    </dgm:pt>
    <dgm:pt modelId="{BBBBA4E1-D684-49DD-9465-E2FAA2BA9D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Organize schedules</a:t>
          </a:r>
        </a:p>
      </dgm:t>
    </dgm:pt>
    <dgm:pt modelId="{E26922C4-0F62-4B2A-826A-5F91EF6C52A1}" type="parTrans" cxnId="{62425D74-292B-406E-A827-861C2EF38C27}">
      <dgm:prSet/>
      <dgm:spPr/>
      <dgm:t>
        <a:bodyPr/>
        <a:lstStyle/>
        <a:p>
          <a:endParaRPr lang="en-US"/>
        </a:p>
      </dgm:t>
    </dgm:pt>
    <dgm:pt modelId="{01CFA692-7A6E-4E08-9F50-34986E311515}" type="sibTrans" cxnId="{62425D74-292B-406E-A827-861C2EF38C27}">
      <dgm:prSet/>
      <dgm:spPr/>
      <dgm:t>
        <a:bodyPr/>
        <a:lstStyle/>
        <a:p>
          <a:endParaRPr lang="en-US"/>
        </a:p>
      </dgm:t>
    </dgm:pt>
    <dgm:pt modelId="{AED1B129-823A-4C2E-8477-6F6865E994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Write letters and notes</a:t>
          </a:r>
        </a:p>
      </dgm:t>
    </dgm:pt>
    <dgm:pt modelId="{EA4D8C72-5764-4E13-998B-D7E836597B77}" type="parTrans" cxnId="{9008CE1F-C69C-4CDA-95D2-E926FF1A0DC0}">
      <dgm:prSet/>
      <dgm:spPr/>
      <dgm:t>
        <a:bodyPr/>
        <a:lstStyle/>
        <a:p>
          <a:endParaRPr lang="en-US"/>
        </a:p>
      </dgm:t>
    </dgm:pt>
    <dgm:pt modelId="{A077728C-E17A-42CE-84E0-C0A48EF5D4DC}" type="sibTrans" cxnId="{9008CE1F-C69C-4CDA-95D2-E926FF1A0DC0}">
      <dgm:prSet/>
      <dgm:spPr/>
      <dgm:t>
        <a:bodyPr/>
        <a:lstStyle/>
        <a:p>
          <a:endParaRPr lang="en-US"/>
        </a:p>
      </dgm:t>
    </dgm:pt>
    <dgm:pt modelId="{C8BE589F-113A-4BA1-806B-A1486D5C55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Win the lottery</a:t>
          </a:r>
        </a:p>
      </dgm:t>
    </dgm:pt>
    <dgm:pt modelId="{38076487-99BC-4E20-94ED-B3703C68A64F}" type="parTrans" cxnId="{1CC06493-9046-4B2B-B02A-2185D9FB1999}">
      <dgm:prSet/>
      <dgm:spPr/>
      <dgm:t>
        <a:bodyPr/>
        <a:lstStyle/>
        <a:p>
          <a:endParaRPr lang="en-US"/>
        </a:p>
      </dgm:t>
    </dgm:pt>
    <dgm:pt modelId="{DD276A6E-AB9C-4372-A3E3-D4C0B31E8182}" type="sibTrans" cxnId="{1CC06493-9046-4B2B-B02A-2185D9FB1999}">
      <dgm:prSet/>
      <dgm:spPr/>
      <dgm:t>
        <a:bodyPr/>
        <a:lstStyle/>
        <a:p>
          <a:endParaRPr lang="en-US"/>
        </a:p>
      </dgm:t>
    </dgm:pt>
    <dgm:pt modelId="{A27126BB-2872-4B15-B256-3346140AC164}" type="pres">
      <dgm:prSet presAssocID="{1F1DA48C-30AC-4B1C-87FF-8E7F5FD599FF}" presName="root" presStyleCnt="0">
        <dgm:presLayoutVars>
          <dgm:dir/>
          <dgm:resizeHandles val="exact"/>
        </dgm:presLayoutVars>
      </dgm:prSet>
      <dgm:spPr/>
    </dgm:pt>
    <dgm:pt modelId="{CDF33215-03E1-46AA-964F-FB92D6DBEC6B}" type="pres">
      <dgm:prSet presAssocID="{77446D61-3D52-43DC-B3F6-E8F6E5E3647A}" presName="compNode" presStyleCnt="0"/>
      <dgm:spPr/>
    </dgm:pt>
    <dgm:pt modelId="{8705BACF-16F3-4B4F-8E9C-192EEE598523}" type="pres">
      <dgm:prSet presAssocID="{77446D61-3D52-43DC-B3F6-E8F6E5E3647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61535536-E3F4-45C6-BB0D-4C04E88F2677}" type="pres">
      <dgm:prSet presAssocID="{77446D61-3D52-43DC-B3F6-E8F6E5E3647A}" presName="spaceRect" presStyleCnt="0"/>
      <dgm:spPr/>
    </dgm:pt>
    <dgm:pt modelId="{CBD927D9-26F4-488A-A1B4-47C0A700C5B2}" type="pres">
      <dgm:prSet presAssocID="{77446D61-3D52-43DC-B3F6-E8F6E5E3647A}" presName="textRect" presStyleLbl="revTx" presStyleIdx="0" presStyleCnt="5">
        <dgm:presLayoutVars>
          <dgm:chMax val="1"/>
          <dgm:chPref val="1"/>
        </dgm:presLayoutVars>
      </dgm:prSet>
      <dgm:spPr/>
    </dgm:pt>
    <dgm:pt modelId="{D0038628-580B-4635-9400-0EA7DC737CCE}" type="pres">
      <dgm:prSet presAssocID="{9A1BFC8E-EA12-4F53-A8A0-502379C85DD1}" presName="sibTrans" presStyleCnt="0"/>
      <dgm:spPr/>
    </dgm:pt>
    <dgm:pt modelId="{2C2BE789-7CC4-4C43-BDE7-2BCA7047972A}" type="pres">
      <dgm:prSet presAssocID="{96CA7782-6BAD-406B-ACF2-3C0E7166B178}" presName="compNode" presStyleCnt="0"/>
      <dgm:spPr/>
    </dgm:pt>
    <dgm:pt modelId="{DC01554E-2A60-41FC-96D8-12D86428C321}" type="pres">
      <dgm:prSet presAssocID="{96CA7782-6BAD-406B-ACF2-3C0E7166B17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39CB66B-F68A-49CA-B527-874DF0AF76B5}" type="pres">
      <dgm:prSet presAssocID="{96CA7782-6BAD-406B-ACF2-3C0E7166B178}" presName="spaceRect" presStyleCnt="0"/>
      <dgm:spPr/>
    </dgm:pt>
    <dgm:pt modelId="{F8A8F789-115C-4874-9A98-5BB505D93C39}" type="pres">
      <dgm:prSet presAssocID="{96CA7782-6BAD-406B-ACF2-3C0E7166B178}" presName="textRect" presStyleLbl="revTx" presStyleIdx="1" presStyleCnt="5">
        <dgm:presLayoutVars>
          <dgm:chMax val="1"/>
          <dgm:chPref val="1"/>
        </dgm:presLayoutVars>
      </dgm:prSet>
      <dgm:spPr/>
    </dgm:pt>
    <dgm:pt modelId="{384A0B87-DDE8-474A-9E0D-A25B209079AD}" type="pres">
      <dgm:prSet presAssocID="{43661063-CD86-4E60-BB1B-7051D13CA862}" presName="sibTrans" presStyleCnt="0"/>
      <dgm:spPr/>
    </dgm:pt>
    <dgm:pt modelId="{7E9CB053-209E-44B5-B9D4-ABB8DA0D5962}" type="pres">
      <dgm:prSet presAssocID="{BBBBA4E1-D684-49DD-9465-E2FAA2BA9DD9}" presName="compNode" presStyleCnt="0"/>
      <dgm:spPr/>
    </dgm:pt>
    <dgm:pt modelId="{33818C0C-6598-4A33-94E5-89E7A4591458}" type="pres">
      <dgm:prSet presAssocID="{BBBBA4E1-D684-49DD-9465-E2FAA2BA9DD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31E7411B-1DC7-40CE-A0F3-FB2880818787}" type="pres">
      <dgm:prSet presAssocID="{BBBBA4E1-D684-49DD-9465-E2FAA2BA9DD9}" presName="spaceRect" presStyleCnt="0"/>
      <dgm:spPr/>
    </dgm:pt>
    <dgm:pt modelId="{7B933F62-702B-43AE-9468-8470941B40A7}" type="pres">
      <dgm:prSet presAssocID="{BBBBA4E1-D684-49DD-9465-E2FAA2BA9DD9}" presName="textRect" presStyleLbl="revTx" presStyleIdx="2" presStyleCnt="5">
        <dgm:presLayoutVars>
          <dgm:chMax val="1"/>
          <dgm:chPref val="1"/>
        </dgm:presLayoutVars>
      </dgm:prSet>
      <dgm:spPr/>
    </dgm:pt>
    <dgm:pt modelId="{7FD2A583-D2B2-4AC9-AD78-87B3428411CA}" type="pres">
      <dgm:prSet presAssocID="{01CFA692-7A6E-4E08-9F50-34986E311515}" presName="sibTrans" presStyleCnt="0"/>
      <dgm:spPr/>
    </dgm:pt>
    <dgm:pt modelId="{8D1D8A8E-DAF7-4141-B5E5-732C63B511B1}" type="pres">
      <dgm:prSet presAssocID="{AED1B129-823A-4C2E-8477-6F6865E99487}" presName="compNode" presStyleCnt="0"/>
      <dgm:spPr/>
    </dgm:pt>
    <dgm:pt modelId="{E1D045D8-E633-496E-838B-289000DD4E96}" type="pres">
      <dgm:prSet presAssocID="{AED1B129-823A-4C2E-8477-6F6865E9948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0C9B8BD-1406-4890-A2C2-829EFD81096E}" type="pres">
      <dgm:prSet presAssocID="{AED1B129-823A-4C2E-8477-6F6865E99487}" presName="spaceRect" presStyleCnt="0"/>
      <dgm:spPr/>
    </dgm:pt>
    <dgm:pt modelId="{53A21124-20D6-427D-9503-E8FF0B83C5E0}" type="pres">
      <dgm:prSet presAssocID="{AED1B129-823A-4C2E-8477-6F6865E99487}" presName="textRect" presStyleLbl="revTx" presStyleIdx="3" presStyleCnt="5">
        <dgm:presLayoutVars>
          <dgm:chMax val="1"/>
          <dgm:chPref val="1"/>
        </dgm:presLayoutVars>
      </dgm:prSet>
      <dgm:spPr/>
    </dgm:pt>
    <dgm:pt modelId="{A41C1A55-1DAA-4AA1-B31A-475162E31B3A}" type="pres">
      <dgm:prSet presAssocID="{A077728C-E17A-42CE-84E0-C0A48EF5D4DC}" presName="sibTrans" presStyleCnt="0"/>
      <dgm:spPr/>
    </dgm:pt>
    <dgm:pt modelId="{B41D64DD-21BC-4C71-97C8-FE637AFDEBD8}" type="pres">
      <dgm:prSet presAssocID="{C8BE589F-113A-4BA1-806B-A1486D5C5521}" presName="compNode" presStyleCnt="0"/>
      <dgm:spPr/>
    </dgm:pt>
    <dgm:pt modelId="{94B6B765-CB4D-48CB-8BF4-EC52FBB17E72}" type="pres">
      <dgm:prSet presAssocID="{C8BE589F-113A-4BA1-806B-A1486D5C552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511654BC-1E5C-464F-BD04-809BE7D1538B}" type="pres">
      <dgm:prSet presAssocID="{C8BE589F-113A-4BA1-806B-A1486D5C5521}" presName="spaceRect" presStyleCnt="0"/>
      <dgm:spPr/>
    </dgm:pt>
    <dgm:pt modelId="{C7E049F3-7C8C-40BD-9143-E0821B37BB6F}" type="pres">
      <dgm:prSet presAssocID="{C8BE589F-113A-4BA1-806B-A1486D5C552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D2A6016-B75E-475A-A68A-656A7097C61A}" type="presOf" srcId="{BBBBA4E1-D684-49DD-9465-E2FAA2BA9DD9}" destId="{7B933F62-702B-43AE-9468-8470941B40A7}" srcOrd="0" destOrd="0" presId="urn:microsoft.com/office/officeart/2018/2/layout/IconLabelList"/>
    <dgm:cxn modelId="{9008CE1F-C69C-4CDA-95D2-E926FF1A0DC0}" srcId="{1F1DA48C-30AC-4B1C-87FF-8E7F5FD599FF}" destId="{AED1B129-823A-4C2E-8477-6F6865E99487}" srcOrd="3" destOrd="0" parTransId="{EA4D8C72-5764-4E13-998B-D7E836597B77}" sibTransId="{A077728C-E17A-42CE-84E0-C0A48EF5D4DC}"/>
    <dgm:cxn modelId="{2582DE2E-AFF4-4E18-B014-AE33B7E1783E}" type="presOf" srcId="{96CA7782-6BAD-406B-ACF2-3C0E7166B178}" destId="{F8A8F789-115C-4874-9A98-5BB505D93C39}" srcOrd="0" destOrd="0" presId="urn:microsoft.com/office/officeart/2018/2/layout/IconLabelList"/>
    <dgm:cxn modelId="{66D40A4A-239A-4C61-89F7-21944E1CA768}" type="presOf" srcId="{C8BE589F-113A-4BA1-806B-A1486D5C5521}" destId="{C7E049F3-7C8C-40BD-9143-E0821B37BB6F}" srcOrd="0" destOrd="0" presId="urn:microsoft.com/office/officeart/2018/2/layout/IconLabelList"/>
    <dgm:cxn modelId="{B9181F4F-AE5A-479D-974E-06A076963EF4}" type="presOf" srcId="{1F1DA48C-30AC-4B1C-87FF-8E7F5FD599FF}" destId="{A27126BB-2872-4B15-B256-3346140AC164}" srcOrd="0" destOrd="0" presId="urn:microsoft.com/office/officeart/2018/2/layout/IconLabelList"/>
    <dgm:cxn modelId="{62425D74-292B-406E-A827-861C2EF38C27}" srcId="{1F1DA48C-30AC-4B1C-87FF-8E7F5FD599FF}" destId="{BBBBA4E1-D684-49DD-9465-E2FAA2BA9DD9}" srcOrd="2" destOrd="0" parTransId="{E26922C4-0F62-4B2A-826A-5F91EF6C52A1}" sibTransId="{01CFA692-7A6E-4E08-9F50-34986E311515}"/>
    <dgm:cxn modelId="{1CC06493-9046-4B2B-B02A-2185D9FB1999}" srcId="{1F1DA48C-30AC-4B1C-87FF-8E7F5FD599FF}" destId="{C8BE589F-113A-4BA1-806B-A1486D5C5521}" srcOrd="4" destOrd="0" parTransId="{38076487-99BC-4E20-94ED-B3703C68A64F}" sibTransId="{DD276A6E-AB9C-4372-A3E3-D4C0B31E8182}"/>
    <dgm:cxn modelId="{8B8F1C95-9C6E-4E1C-8B71-01A342B14971}" srcId="{1F1DA48C-30AC-4B1C-87FF-8E7F5FD599FF}" destId="{96CA7782-6BAD-406B-ACF2-3C0E7166B178}" srcOrd="1" destOrd="0" parTransId="{D3EE6920-7616-4735-B287-1C940FDD901F}" sibTransId="{43661063-CD86-4E60-BB1B-7051D13CA862}"/>
    <dgm:cxn modelId="{884CDFA5-897D-41DF-8F14-AD8A9DDC8FAC}" srcId="{1F1DA48C-30AC-4B1C-87FF-8E7F5FD599FF}" destId="{77446D61-3D52-43DC-B3F6-E8F6E5E3647A}" srcOrd="0" destOrd="0" parTransId="{B9CB32D4-1B1D-4F1C-9E3E-8C61C8D5491E}" sibTransId="{9A1BFC8E-EA12-4F53-A8A0-502379C85DD1}"/>
    <dgm:cxn modelId="{3949C8AA-0B49-4DAA-90F3-E01173F17D13}" type="presOf" srcId="{77446D61-3D52-43DC-B3F6-E8F6E5E3647A}" destId="{CBD927D9-26F4-488A-A1B4-47C0A700C5B2}" srcOrd="0" destOrd="0" presId="urn:microsoft.com/office/officeart/2018/2/layout/IconLabelList"/>
    <dgm:cxn modelId="{0951BDB7-3916-482C-BDF4-5073700B9045}" type="presOf" srcId="{AED1B129-823A-4C2E-8477-6F6865E99487}" destId="{53A21124-20D6-427D-9503-E8FF0B83C5E0}" srcOrd="0" destOrd="0" presId="urn:microsoft.com/office/officeart/2018/2/layout/IconLabelList"/>
    <dgm:cxn modelId="{E3851571-F445-41FE-AFC1-66E4AB3E977E}" type="presParOf" srcId="{A27126BB-2872-4B15-B256-3346140AC164}" destId="{CDF33215-03E1-46AA-964F-FB92D6DBEC6B}" srcOrd="0" destOrd="0" presId="urn:microsoft.com/office/officeart/2018/2/layout/IconLabelList"/>
    <dgm:cxn modelId="{C8AF6DE2-79E7-47A3-A1F0-8B6386254D4B}" type="presParOf" srcId="{CDF33215-03E1-46AA-964F-FB92D6DBEC6B}" destId="{8705BACF-16F3-4B4F-8E9C-192EEE598523}" srcOrd="0" destOrd="0" presId="urn:microsoft.com/office/officeart/2018/2/layout/IconLabelList"/>
    <dgm:cxn modelId="{FCDB583D-9BB9-4B67-92B4-0B1F1307053A}" type="presParOf" srcId="{CDF33215-03E1-46AA-964F-FB92D6DBEC6B}" destId="{61535536-E3F4-45C6-BB0D-4C04E88F2677}" srcOrd="1" destOrd="0" presId="urn:microsoft.com/office/officeart/2018/2/layout/IconLabelList"/>
    <dgm:cxn modelId="{2922524C-D36E-4F29-9382-33742A5509C7}" type="presParOf" srcId="{CDF33215-03E1-46AA-964F-FB92D6DBEC6B}" destId="{CBD927D9-26F4-488A-A1B4-47C0A700C5B2}" srcOrd="2" destOrd="0" presId="urn:microsoft.com/office/officeart/2018/2/layout/IconLabelList"/>
    <dgm:cxn modelId="{20D919F2-DB55-41FD-BECE-12685A14E5EE}" type="presParOf" srcId="{A27126BB-2872-4B15-B256-3346140AC164}" destId="{D0038628-580B-4635-9400-0EA7DC737CCE}" srcOrd="1" destOrd="0" presId="urn:microsoft.com/office/officeart/2018/2/layout/IconLabelList"/>
    <dgm:cxn modelId="{A0764CA9-4ACE-4B41-8D70-E3EDEA00ED6B}" type="presParOf" srcId="{A27126BB-2872-4B15-B256-3346140AC164}" destId="{2C2BE789-7CC4-4C43-BDE7-2BCA7047972A}" srcOrd="2" destOrd="0" presId="urn:microsoft.com/office/officeart/2018/2/layout/IconLabelList"/>
    <dgm:cxn modelId="{933BA0B4-765E-458B-83C6-49139029D97D}" type="presParOf" srcId="{2C2BE789-7CC4-4C43-BDE7-2BCA7047972A}" destId="{DC01554E-2A60-41FC-96D8-12D86428C321}" srcOrd="0" destOrd="0" presId="urn:microsoft.com/office/officeart/2018/2/layout/IconLabelList"/>
    <dgm:cxn modelId="{E1B7EA40-87A8-4493-BC3C-C9C424D0D052}" type="presParOf" srcId="{2C2BE789-7CC4-4C43-BDE7-2BCA7047972A}" destId="{039CB66B-F68A-49CA-B527-874DF0AF76B5}" srcOrd="1" destOrd="0" presId="urn:microsoft.com/office/officeart/2018/2/layout/IconLabelList"/>
    <dgm:cxn modelId="{EB92DA58-270C-4DDB-A2CE-28B9C9988710}" type="presParOf" srcId="{2C2BE789-7CC4-4C43-BDE7-2BCA7047972A}" destId="{F8A8F789-115C-4874-9A98-5BB505D93C39}" srcOrd="2" destOrd="0" presId="urn:microsoft.com/office/officeart/2018/2/layout/IconLabelList"/>
    <dgm:cxn modelId="{9B12616F-6D25-4D92-BBCC-32B6581F66EE}" type="presParOf" srcId="{A27126BB-2872-4B15-B256-3346140AC164}" destId="{384A0B87-DDE8-474A-9E0D-A25B209079AD}" srcOrd="3" destOrd="0" presId="urn:microsoft.com/office/officeart/2018/2/layout/IconLabelList"/>
    <dgm:cxn modelId="{C1EF61E1-89DC-4A7D-A90D-FA22D5E8D22E}" type="presParOf" srcId="{A27126BB-2872-4B15-B256-3346140AC164}" destId="{7E9CB053-209E-44B5-B9D4-ABB8DA0D5962}" srcOrd="4" destOrd="0" presId="urn:microsoft.com/office/officeart/2018/2/layout/IconLabelList"/>
    <dgm:cxn modelId="{6E1AD050-4EDC-4C4B-8174-7A60473027FD}" type="presParOf" srcId="{7E9CB053-209E-44B5-B9D4-ABB8DA0D5962}" destId="{33818C0C-6598-4A33-94E5-89E7A4591458}" srcOrd="0" destOrd="0" presId="urn:microsoft.com/office/officeart/2018/2/layout/IconLabelList"/>
    <dgm:cxn modelId="{587B7062-4A72-4D95-A767-B44E7350500A}" type="presParOf" srcId="{7E9CB053-209E-44B5-B9D4-ABB8DA0D5962}" destId="{31E7411B-1DC7-40CE-A0F3-FB2880818787}" srcOrd="1" destOrd="0" presId="urn:microsoft.com/office/officeart/2018/2/layout/IconLabelList"/>
    <dgm:cxn modelId="{72533E80-49E6-4C93-A88E-D5D59133AC80}" type="presParOf" srcId="{7E9CB053-209E-44B5-B9D4-ABB8DA0D5962}" destId="{7B933F62-702B-43AE-9468-8470941B40A7}" srcOrd="2" destOrd="0" presId="urn:microsoft.com/office/officeart/2018/2/layout/IconLabelList"/>
    <dgm:cxn modelId="{F7721509-C0F0-4ACD-8D9A-86CCAC4D0134}" type="presParOf" srcId="{A27126BB-2872-4B15-B256-3346140AC164}" destId="{7FD2A583-D2B2-4AC9-AD78-87B3428411CA}" srcOrd="5" destOrd="0" presId="urn:microsoft.com/office/officeart/2018/2/layout/IconLabelList"/>
    <dgm:cxn modelId="{CE32C220-374A-42E0-AED4-9E304A62AB27}" type="presParOf" srcId="{A27126BB-2872-4B15-B256-3346140AC164}" destId="{8D1D8A8E-DAF7-4141-B5E5-732C63B511B1}" srcOrd="6" destOrd="0" presId="urn:microsoft.com/office/officeart/2018/2/layout/IconLabelList"/>
    <dgm:cxn modelId="{87AE2C4D-0AA8-4C02-9C09-F623236E1E69}" type="presParOf" srcId="{8D1D8A8E-DAF7-4141-B5E5-732C63B511B1}" destId="{E1D045D8-E633-496E-838B-289000DD4E96}" srcOrd="0" destOrd="0" presId="urn:microsoft.com/office/officeart/2018/2/layout/IconLabelList"/>
    <dgm:cxn modelId="{31439C6C-5356-46C1-BC3E-B1BAF435B709}" type="presParOf" srcId="{8D1D8A8E-DAF7-4141-B5E5-732C63B511B1}" destId="{70C9B8BD-1406-4890-A2C2-829EFD81096E}" srcOrd="1" destOrd="0" presId="urn:microsoft.com/office/officeart/2018/2/layout/IconLabelList"/>
    <dgm:cxn modelId="{884ACEE5-F3BD-466C-8F58-D434A4794D55}" type="presParOf" srcId="{8D1D8A8E-DAF7-4141-B5E5-732C63B511B1}" destId="{53A21124-20D6-427D-9503-E8FF0B83C5E0}" srcOrd="2" destOrd="0" presId="urn:microsoft.com/office/officeart/2018/2/layout/IconLabelList"/>
    <dgm:cxn modelId="{854F08F3-B52E-4D4F-88CF-12F25C6CB08D}" type="presParOf" srcId="{A27126BB-2872-4B15-B256-3346140AC164}" destId="{A41C1A55-1DAA-4AA1-B31A-475162E31B3A}" srcOrd="7" destOrd="0" presId="urn:microsoft.com/office/officeart/2018/2/layout/IconLabelList"/>
    <dgm:cxn modelId="{69FFBE1B-4789-4D3B-84F3-957EDC63CFE4}" type="presParOf" srcId="{A27126BB-2872-4B15-B256-3346140AC164}" destId="{B41D64DD-21BC-4C71-97C8-FE637AFDEBD8}" srcOrd="8" destOrd="0" presId="urn:microsoft.com/office/officeart/2018/2/layout/IconLabelList"/>
    <dgm:cxn modelId="{253F9128-8D1A-4142-8A40-0679C452DD06}" type="presParOf" srcId="{B41D64DD-21BC-4C71-97C8-FE637AFDEBD8}" destId="{94B6B765-CB4D-48CB-8BF4-EC52FBB17E72}" srcOrd="0" destOrd="0" presId="urn:microsoft.com/office/officeart/2018/2/layout/IconLabelList"/>
    <dgm:cxn modelId="{78D54B76-9434-4222-94FF-12CDEF53151B}" type="presParOf" srcId="{B41D64DD-21BC-4C71-97C8-FE637AFDEBD8}" destId="{511654BC-1E5C-464F-BD04-809BE7D1538B}" srcOrd="1" destOrd="0" presId="urn:microsoft.com/office/officeart/2018/2/layout/IconLabelList"/>
    <dgm:cxn modelId="{8A58A3F9-93C2-4C6F-8D85-875983BD90E1}" type="presParOf" srcId="{B41D64DD-21BC-4C71-97C8-FE637AFDEBD8}" destId="{C7E049F3-7C8C-40BD-9143-E0821B37BB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49100D-98BF-4100-9A45-ACC8DB99D4D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A477D9-EA27-432F-BBC6-1AF0E63A72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Try AI tools</a:t>
          </a:r>
        </a:p>
      </dgm:t>
    </dgm:pt>
    <dgm:pt modelId="{647899C2-0B84-45A7-B8AF-6C02F149FCFC}" type="parTrans" cxnId="{F5909C76-0F47-4C73-AB23-0CBFC03800BC}">
      <dgm:prSet/>
      <dgm:spPr/>
      <dgm:t>
        <a:bodyPr/>
        <a:lstStyle/>
        <a:p>
          <a:endParaRPr lang="en-US"/>
        </a:p>
      </dgm:t>
    </dgm:pt>
    <dgm:pt modelId="{7B2E0BFA-4A6C-4FDE-A15E-19DB8BDE632D}" type="sibTrans" cxnId="{F5909C76-0F47-4C73-AB23-0CBFC03800BC}">
      <dgm:prSet/>
      <dgm:spPr/>
      <dgm:t>
        <a:bodyPr/>
        <a:lstStyle/>
        <a:p>
          <a:endParaRPr lang="en-US"/>
        </a:p>
      </dgm:t>
    </dgm:pt>
    <dgm:pt modelId="{A63D14F1-198B-4704-B7EF-F5E0789CDA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Spend 10 minutes daily experimenting</a:t>
          </a:r>
        </a:p>
      </dgm:t>
    </dgm:pt>
    <dgm:pt modelId="{D5575CAB-45E5-4671-B246-E2CDCD763094}" type="parTrans" cxnId="{8039E840-2468-4E34-84BF-973E5BD2D94B}">
      <dgm:prSet/>
      <dgm:spPr/>
      <dgm:t>
        <a:bodyPr/>
        <a:lstStyle/>
        <a:p>
          <a:endParaRPr lang="en-US"/>
        </a:p>
      </dgm:t>
    </dgm:pt>
    <dgm:pt modelId="{9A24A8D3-482B-4411-A5DE-EDAE4F6DD862}" type="sibTrans" cxnId="{8039E840-2468-4E34-84BF-973E5BD2D94B}">
      <dgm:prSet/>
      <dgm:spPr/>
      <dgm:t>
        <a:bodyPr/>
        <a:lstStyle/>
        <a:p>
          <a:endParaRPr lang="en-US"/>
        </a:p>
      </dgm:t>
    </dgm:pt>
    <dgm:pt modelId="{685EC1EE-1FC4-4BC6-B657-369215B154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Share findings with colleagues</a:t>
          </a:r>
        </a:p>
      </dgm:t>
    </dgm:pt>
    <dgm:pt modelId="{AE0B3648-4A8E-43E2-9C22-5548FD9C06BF}" type="parTrans" cxnId="{8D61D473-ED9C-488C-9FA5-7D5A0D1F4947}">
      <dgm:prSet/>
      <dgm:spPr/>
      <dgm:t>
        <a:bodyPr/>
        <a:lstStyle/>
        <a:p>
          <a:endParaRPr lang="en-US"/>
        </a:p>
      </dgm:t>
    </dgm:pt>
    <dgm:pt modelId="{6AB8D148-0CAD-433A-ADFA-45C7B4856922}" type="sibTrans" cxnId="{8D61D473-ED9C-488C-9FA5-7D5A0D1F4947}">
      <dgm:prSet/>
      <dgm:spPr/>
      <dgm:t>
        <a:bodyPr/>
        <a:lstStyle/>
        <a:p>
          <a:endParaRPr lang="en-US"/>
        </a:p>
      </dgm:t>
    </dgm:pt>
    <dgm:pt modelId="{DBF45D86-9EA2-4E79-9D9D-53232B519A2F}" type="pres">
      <dgm:prSet presAssocID="{0249100D-98BF-4100-9A45-ACC8DB99D4DF}" presName="root" presStyleCnt="0">
        <dgm:presLayoutVars>
          <dgm:dir/>
          <dgm:resizeHandles val="exact"/>
        </dgm:presLayoutVars>
      </dgm:prSet>
      <dgm:spPr/>
    </dgm:pt>
    <dgm:pt modelId="{3E07EC32-2EF6-4136-9BF0-03ABE9E80738}" type="pres">
      <dgm:prSet presAssocID="{51A477D9-EA27-432F-BBC6-1AF0E63A72AC}" presName="compNode" presStyleCnt="0"/>
      <dgm:spPr/>
    </dgm:pt>
    <dgm:pt modelId="{7B082365-EA44-4ECB-93A0-6D666452E879}" type="pres">
      <dgm:prSet presAssocID="{51A477D9-EA27-432F-BBC6-1AF0E63A72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F82D08CB-6586-4D44-8DB5-6F0383807495}" type="pres">
      <dgm:prSet presAssocID="{51A477D9-EA27-432F-BBC6-1AF0E63A72AC}" presName="spaceRect" presStyleCnt="0"/>
      <dgm:spPr/>
    </dgm:pt>
    <dgm:pt modelId="{A3313ED0-EEA1-4281-B2E8-39903622DE67}" type="pres">
      <dgm:prSet presAssocID="{51A477D9-EA27-432F-BBC6-1AF0E63A72AC}" presName="textRect" presStyleLbl="revTx" presStyleIdx="0" presStyleCnt="3">
        <dgm:presLayoutVars>
          <dgm:chMax val="1"/>
          <dgm:chPref val="1"/>
        </dgm:presLayoutVars>
      </dgm:prSet>
      <dgm:spPr/>
    </dgm:pt>
    <dgm:pt modelId="{2C7DFD78-5C93-49A7-8FC0-F56ECF4897D9}" type="pres">
      <dgm:prSet presAssocID="{7B2E0BFA-4A6C-4FDE-A15E-19DB8BDE632D}" presName="sibTrans" presStyleCnt="0"/>
      <dgm:spPr/>
    </dgm:pt>
    <dgm:pt modelId="{9EDEF3AC-DBAE-4B98-8DDA-AD310613898D}" type="pres">
      <dgm:prSet presAssocID="{A63D14F1-198B-4704-B7EF-F5E0789CDAA7}" presName="compNode" presStyleCnt="0"/>
      <dgm:spPr/>
    </dgm:pt>
    <dgm:pt modelId="{ED5DA4A1-B6D9-489A-A310-E6F531286885}" type="pres">
      <dgm:prSet presAssocID="{A63D14F1-198B-4704-B7EF-F5E0789CDAA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2D45093-62B7-4A1A-A8DB-4E15DEF038D9}" type="pres">
      <dgm:prSet presAssocID="{A63D14F1-198B-4704-B7EF-F5E0789CDAA7}" presName="spaceRect" presStyleCnt="0"/>
      <dgm:spPr/>
    </dgm:pt>
    <dgm:pt modelId="{309B90A4-C09C-4655-B15B-3B1DCA60421C}" type="pres">
      <dgm:prSet presAssocID="{A63D14F1-198B-4704-B7EF-F5E0789CDAA7}" presName="textRect" presStyleLbl="revTx" presStyleIdx="1" presStyleCnt="3">
        <dgm:presLayoutVars>
          <dgm:chMax val="1"/>
          <dgm:chPref val="1"/>
        </dgm:presLayoutVars>
      </dgm:prSet>
      <dgm:spPr/>
    </dgm:pt>
    <dgm:pt modelId="{17F256AD-8360-4164-943C-66F62E8FC902}" type="pres">
      <dgm:prSet presAssocID="{9A24A8D3-482B-4411-A5DE-EDAE4F6DD862}" presName="sibTrans" presStyleCnt="0"/>
      <dgm:spPr/>
    </dgm:pt>
    <dgm:pt modelId="{E64E2080-FCEA-4DCA-B402-96E9A7FEB721}" type="pres">
      <dgm:prSet presAssocID="{685EC1EE-1FC4-4BC6-B657-369215B154B2}" presName="compNode" presStyleCnt="0"/>
      <dgm:spPr/>
    </dgm:pt>
    <dgm:pt modelId="{8B7F676B-54A6-4133-8E23-724465678DE8}" type="pres">
      <dgm:prSet presAssocID="{685EC1EE-1FC4-4BC6-B657-369215B154B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A25AD9C-E91C-45DC-B241-F9649509947C}" type="pres">
      <dgm:prSet presAssocID="{685EC1EE-1FC4-4BC6-B657-369215B154B2}" presName="spaceRect" presStyleCnt="0"/>
      <dgm:spPr/>
    </dgm:pt>
    <dgm:pt modelId="{4C91E9BA-8D80-495E-8BE2-DAB922102380}" type="pres">
      <dgm:prSet presAssocID="{685EC1EE-1FC4-4BC6-B657-369215B154B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6364A30-8263-450B-BC7C-E8C1294CD05F}" type="presOf" srcId="{51A477D9-EA27-432F-BBC6-1AF0E63A72AC}" destId="{A3313ED0-EEA1-4281-B2E8-39903622DE67}" srcOrd="0" destOrd="0" presId="urn:microsoft.com/office/officeart/2018/2/layout/IconLabelList"/>
    <dgm:cxn modelId="{A7E52D35-E267-4A6F-9D6B-058E49B6518E}" type="presOf" srcId="{685EC1EE-1FC4-4BC6-B657-369215B154B2}" destId="{4C91E9BA-8D80-495E-8BE2-DAB922102380}" srcOrd="0" destOrd="0" presId="urn:microsoft.com/office/officeart/2018/2/layout/IconLabelList"/>
    <dgm:cxn modelId="{8039E840-2468-4E34-84BF-973E5BD2D94B}" srcId="{0249100D-98BF-4100-9A45-ACC8DB99D4DF}" destId="{A63D14F1-198B-4704-B7EF-F5E0789CDAA7}" srcOrd="1" destOrd="0" parTransId="{D5575CAB-45E5-4671-B246-E2CDCD763094}" sibTransId="{9A24A8D3-482B-4411-A5DE-EDAE4F6DD862}"/>
    <dgm:cxn modelId="{857FA44B-BEDA-4A76-A41F-32267B8D12CE}" type="presOf" srcId="{0249100D-98BF-4100-9A45-ACC8DB99D4DF}" destId="{DBF45D86-9EA2-4E79-9D9D-53232B519A2F}" srcOrd="0" destOrd="0" presId="urn:microsoft.com/office/officeart/2018/2/layout/IconLabelList"/>
    <dgm:cxn modelId="{D8309573-DF58-4D6A-AC42-A3C5AF112E54}" type="presOf" srcId="{A63D14F1-198B-4704-B7EF-F5E0789CDAA7}" destId="{309B90A4-C09C-4655-B15B-3B1DCA60421C}" srcOrd="0" destOrd="0" presId="urn:microsoft.com/office/officeart/2018/2/layout/IconLabelList"/>
    <dgm:cxn modelId="{8D61D473-ED9C-488C-9FA5-7D5A0D1F4947}" srcId="{0249100D-98BF-4100-9A45-ACC8DB99D4DF}" destId="{685EC1EE-1FC4-4BC6-B657-369215B154B2}" srcOrd="2" destOrd="0" parTransId="{AE0B3648-4A8E-43E2-9C22-5548FD9C06BF}" sibTransId="{6AB8D148-0CAD-433A-ADFA-45C7B4856922}"/>
    <dgm:cxn modelId="{F5909C76-0F47-4C73-AB23-0CBFC03800BC}" srcId="{0249100D-98BF-4100-9A45-ACC8DB99D4DF}" destId="{51A477D9-EA27-432F-BBC6-1AF0E63A72AC}" srcOrd="0" destOrd="0" parTransId="{647899C2-0B84-45A7-B8AF-6C02F149FCFC}" sibTransId="{7B2E0BFA-4A6C-4FDE-A15E-19DB8BDE632D}"/>
    <dgm:cxn modelId="{22E37AC0-4486-40F1-866A-65B8A8DDB79C}" type="presParOf" srcId="{DBF45D86-9EA2-4E79-9D9D-53232B519A2F}" destId="{3E07EC32-2EF6-4136-9BF0-03ABE9E80738}" srcOrd="0" destOrd="0" presId="urn:microsoft.com/office/officeart/2018/2/layout/IconLabelList"/>
    <dgm:cxn modelId="{52451760-E2A0-4988-8D05-1E0584168C52}" type="presParOf" srcId="{3E07EC32-2EF6-4136-9BF0-03ABE9E80738}" destId="{7B082365-EA44-4ECB-93A0-6D666452E879}" srcOrd="0" destOrd="0" presId="urn:microsoft.com/office/officeart/2018/2/layout/IconLabelList"/>
    <dgm:cxn modelId="{CCFCAF2A-430D-4199-9EDA-45110EFDD0B7}" type="presParOf" srcId="{3E07EC32-2EF6-4136-9BF0-03ABE9E80738}" destId="{F82D08CB-6586-4D44-8DB5-6F0383807495}" srcOrd="1" destOrd="0" presId="urn:microsoft.com/office/officeart/2018/2/layout/IconLabelList"/>
    <dgm:cxn modelId="{7DF33769-0118-4E15-B7E0-0C1DD6275EF2}" type="presParOf" srcId="{3E07EC32-2EF6-4136-9BF0-03ABE9E80738}" destId="{A3313ED0-EEA1-4281-B2E8-39903622DE67}" srcOrd="2" destOrd="0" presId="urn:microsoft.com/office/officeart/2018/2/layout/IconLabelList"/>
    <dgm:cxn modelId="{61AB416D-D3B0-4B39-9D4E-FACC7913B46C}" type="presParOf" srcId="{DBF45D86-9EA2-4E79-9D9D-53232B519A2F}" destId="{2C7DFD78-5C93-49A7-8FC0-F56ECF4897D9}" srcOrd="1" destOrd="0" presId="urn:microsoft.com/office/officeart/2018/2/layout/IconLabelList"/>
    <dgm:cxn modelId="{76592A10-F9D9-4C50-BB79-DB3CBE9CDD83}" type="presParOf" srcId="{DBF45D86-9EA2-4E79-9D9D-53232B519A2F}" destId="{9EDEF3AC-DBAE-4B98-8DDA-AD310613898D}" srcOrd="2" destOrd="0" presId="urn:microsoft.com/office/officeart/2018/2/layout/IconLabelList"/>
    <dgm:cxn modelId="{4ADB15E3-5EE8-4099-B717-07852739794D}" type="presParOf" srcId="{9EDEF3AC-DBAE-4B98-8DDA-AD310613898D}" destId="{ED5DA4A1-B6D9-489A-A310-E6F531286885}" srcOrd="0" destOrd="0" presId="urn:microsoft.com/office/officeart/2018/2/layout/IconLabelList"/>
    <dgm:cxn modelId="{D285871C-06A1-406D-A379-5D26FD1D3DEE}" type="presParOf" srcId="{9EDEF3AC-DBAE-4B98-8DDA-AD310613898D}" destId="{E2D45093-62B7-4A1A-A8DB-4E15DEF038D9}" srcOrd="1" destOrd="0" presId="urn:microsoft.com/office/officeart/2018/2/layout/IconLabelList"/>
    <dgm:cxn modelId="{957303F1-87AB-40E8-BD91-F7FD7BC04B5D}" type="presParOf" srcId="{9EDEF3AC-DBAE-4B98-8DDA-AD310613898D}" destId="{309B90A4-C09C-4655-B15B-3B1DCA60421C}" srcOrd="2" destOrd="0" presId="urn:microsoft.com/office/officeart/2018/2/layout/IconLabelList"/>
    <dgm:cxn modelId="{38636C73-C833-4D8F-9082-32702B6C35CA}" type="presParOf" srcId="{DBF45D86-9EA2-4E79-9D9D-53232B519A2F}" destId="{17F256AD-8360-4164-943C-66F62E8FC902}" srcOrd="3" destOrd="0" presId="urn:microsoft.com/office/officeart/2018/2/layout/IconLabelList"/>
    <dgm:cxn modelId="{05BE5A97-1C0A-4DF7-91D0-9B9F35035A9D}" type="presParOf" srcId="{DBF45D86-9EA2-4E79-9D9D-53232B519A2F}" destId="{E64E2080-FCEA-4DCA-B402-96E9A7FEB721}" srcOrd="4" destOrd="0" presId="urn:microsoft.com/office/officeart/2018/2/layout/IconLabelList"/>
    <dgm:cxn modelId="{AB42D139-36BB-4FF2-A40A-127E6815DAAE}" type="presParOf" srcId="{E64E2080-FCEA-4DCA-B402-96E9A7FEB721}" destId="{8B7F676B-54A6-4133-8E23-724465678DE8}" srcOrd="0" destOrd="0" presId="urn:microsoft.com/office/officeart/2018/2/layout/IconLabelList"/>
    <dgm:cxn modelId="{27F03788-AFD2-4FD1-895B-0F3ECA7696B3}" type="presParOf" srcId="{E64E2080-FCEA-4DCA-B402-96E9A7FEB721}" destId="{6A25AD9C-E91C-45DC-B241-F9649509947C}" srcOrd="1" destOrd="0" presId="urn:microsoft.com/office/officeart/2018/2/layout/IconLabelList"/>
    <dgm:cxn modelId="{54A6A232-0217-46A7-B214-260D171DF4B4}" type="presParOf" srcId="{E64E2080-FCEA-4DCA-B402-96E9A7FEB721}" destId="{4C91E9BA-8D80-495E-8BE2-DAB92210238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5BACF-16F3-4B4F-8E9C-192EEE598523}">
      <dsp:nvSpPr>
        <dsp:cNvPr id="0" name=""/>
        <dsp:cNvSpPr/>
      </dsp:nvSpPr>
      <dsp:spPr>
        <a:xfrm>
          <a:off x="828914" y="944700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927D9-26F4-488A-A1B4-47C0A700C5B2}">
      <dsp:nvSpPr>
        <dsp:cNvPr id="0" name=""/>
        <dsp:cNvSpPr/>
      </dsp:nvSpPr>
      <dsp:spPr>
        <a:xfrm>
          <a:off x="333914" y="202470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Plan meals or vacations</a:t>
          </a:r>
        </a:p>
      </dsp:txBody>
      <dsp:txXfrm>
        <a:off x="333914" y="2024704"/>
        <a:ext cx="1800000" cy="720000"/>
      </dsp:txXfrm>
    </dsp:sp>
    <dsp:sp modelId="{DC01554E-2A60-41FC-96D8-12D86428C321}">
      <dsp:nvSpPr>
        <dsp:cNvPr id="0" name=""/>
        <dsp:cNvSpPr/>
      </dsp:nvSpPr>
      <dsp:spPr>
        <a:xfrm>
          <a:off x="2943914" y="944700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F789-115C-4874-9A98-5BB505D93C39}">
      <dsp:nvSpPr>
        <dsp:cNvPr id="0" name=""/>
        <dsp:cNvSpPr/>
      </dsp:nvSpPr>
      <dsp:spPr>
        <a:xfrm>
          <a:off x="2448914" y="202470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Create budgets</a:t>
          </a:r>
        </a:p>
      </dsp:txBody>
      <dsp:txXfrm>
        <a:off x="2448914" y="2024704"/>
        <a:ext cx="1800000" cy="720000"/>
      </dsp:txXfrm>
    </dsp:sp>
    <dsp:sp modelId="{33818C0C-6598-4A33-94E5-89E7A4591458}">
      <dsp:nvSpPr>
        <dsp:cNvPr id="0" name=""/>
        <dsp:cNvSpPr/>
      </dsp:nvSpPr>
      <dsp:spPr>
        <a:xfrm>
          <a:off x="5058914" y="944700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33F62-702B-43AE-9468-8470941B40A7}">
      <dsp:nvSpPr>
        <dsp:cNvPr id="0" name=""/>
        <dsp:cNvSpPr/>
      </dsp:nvSpPr>
      <dsp:spPr>
        <a:xfrm>
          <a:off x="4563914" y="202470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Organize schedules</a:t>
          </a:r>
        </a:p>
      </dsp:txBody>
      <dsp:txXfrm>
        <a:off x="4563914" y="2024704"/>
        <a:ext cx="1800000" cy="720000"/>
      </dsp:txXfrm>
    </dsp:sp>
    <dsp:sp modelId="{E1D045D8-E633-496E-838B-289000DD4E96}">
      <dsp:nvSpPr>
        <dsp:cNvPr id="0" name=""/>
        <dsp:cNvSpPr/>
      </dsp:nvSpPr>
      <dsp:spPr>
        <a:xfrm>
          <a:off x="7173914" y="94470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21124-20D6-427D-9503-E8FF0B83C5E0}">
      <dsp:nvSpPr>
        <dsp:cNvPr id="0" name=""/>
        <dsp:cNvSpPr/>
      </dsp:nvSpPr>
      <dsp:spPr>
        <a:xfrm>
          <a:off x="6678914" y="202470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Write letters and notes</a:t>
          </a:r>
        </a:p>
      </dsp:txBody>
      <dsp:txXfrm>
        <a:off x="6678914" y="2024704"/>
        <a:ext cx="1800000" cy="720000"/>
      </dsp:txXfrm>
    </dsp:sp>
    <dsp:sp modelId="{94B6B765-CB4D-48CB-8BF4-EC52FBB17E72}">
      <dsp:nvSpPr>
        <dsp:cNvPr id="0" name=""/>
        <dsp:cNvSpPr/>
      </dsp:nvSpPr>
      <dsp:spPr>
        <a:xfrm>
          <a:off x="9288914" y="944700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049F3-7C8C-40BD-9143-E0821B37BB6F}">
      <dsp:nvSpPr>
        <dsp:cNvPr id="0" name=""/>
        <dsp:cNvSpPr/>
      </dsp:nvSpPr>
      <dsp:spPr>
        <a:xfrm>
          <a:off x="8793914" y="202470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Win the lottery</a:t>
          </a:r>
        </a:p>
      </dsp:txBody>
      <dsp:txXfrm>
        <a:off x="8793914" y="2024704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82365-EA44-4ECB-93A0-6D666452E879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13ED0-EEA1-4281-B2E8-39903622DE67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Try AI tools</a:t>
          </a:r>
        </a:p>
      </dsp:txBody>
      <dsp:txXfrm>
        <a:off x="417971" y="2644140"/>
        <a:ext cx="2889450" cy="720000"/>
      </dsp:txXfrm>
    </dsp:sp>
    <dsp:sp modelId="{ED5DA4A1-B6D9-489A-A310-E6F531286885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B90A4-C09C-4655-B15B-3B1DCA60421C}">
      <dsp:nvSpPr>
        <dsp:cNvPr id="0" name=""/>
        <dsp:cNvSpPr/>
      </dsp:nvSpPr>
      <dsp:spPr>
        <a:xfrm>
          <a:off x="3813074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Spend 10 minutes daily experimenting</a:t>
          </a:r>
        </a:p>
      </dsp:txBody>
      <dsp:txXfrm>
        <a:off x="3813074" y="2644140"/>
        <a:ext cx="2889450" cy="720000"/>
      </dsp:txXfrm>
    </dsp:sp>
    <dsp:sp modelId="{8B7F676B-54A6-4133-8E23-724465678DE8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1E9BA-8D80-495E-8BE2-DAB922102380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Share findings with colleagues</a:t>
          </a:r>
        </a:p>
      </dsp:txBody>
      <dsp:txXfrm>
        <a:off x="7208178" y="2644140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EC093-3BB9-4183-B0B2-6009D09B5AE9}" type="datetimeFigureOut">
              <a:rPr lang="en-US" smtClean="0"/>
              <a:t>11/9/25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11605-37B1-412E-82BB-45500FFAA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national survey conducted by Bryson Gillette for the Future of Life Institute of 2,000 U.S. adults (29 Sept – 5 Oct 2025) uncovers where Americans stand on AI and the prospect of expert‑level and superhuman systems.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Rundown AI daily e-mail.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11605-37B1-412E-82BB-45500FFAAB6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2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11605-37B1-412E-82BB-45500FFAAB6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4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 November 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49C5B8B-522E-B2C1-0F88-40D682B23DB9}"/>
              </a:ext>
            </a:extLst>
          </p:cNvPr>
          <p:cNvSpPr txBox="1">
            <a:spLocks/>
          </p:cNvSpPr>
          <p:nvPr userDrawn="1"/>
        </p:nvSpPr>
        <p:spPr>
          <a:xfrm>
            <a:off x="7" y="-19546"/>
            <a:ext cx="12191999" cy="274320"/>
          </a:xfrm>
          <a:prstGeom prst="rect">
            <a:avLst/>
          </a:prstGeom>
        </p:spPr>
        <p:txBody>
          <a:bodyPr vert="horz" lIns="80682" tIns="40341" rIns="80682" bIns="40341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utura PT Medium" panose="020B05020202040203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88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UNCLASSIFIED</a:t>
            </a:r>
            <a:r>
              <a:rPr lang="en-US" sz="882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// EXIGO PROPRIETARY</a:t>
            </a:r>
          </a:p>
        </p:txBody>
      </p:sp>
    </p:spTree>
    <p:extLst>
      <p:ext uri="{BB962C8B-B14F-4D97-AF65-F5344CB8AC3E}">
        <p14:creationId xmlns:p14="http://schemas.microsoft.com/office/powerpoint/2010/main" val="70736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37201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41333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2352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8577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40915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24499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90724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13729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5212" y="5883275"/>
            <a:ext cx="1752600" cy="365125"/>
          </a:xfrm>
        </p:spPr>
        <p:txBody>
          <a:bodyPr/>
          <a:lstStyle/>
          <a:p>
            <a:r>
              <a:rPr lang="en-US" dirty="0"/>
              <a:t>10 November</a:t>
            </a:r>
          </a:p>
          <a:p>
            <a:r>
              <a:rPr lang="en-US" dirty="0"/>
              <a:t>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3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 November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23333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 November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7719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 November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14947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5432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49900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3059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68608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10 November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5B03C2-DBDB-23E0-E208-9FF3CCA1E56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0"/>
            <a:ext cx="1141412" cy="14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86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hdr="0" ftr="0"/>
  <p:txStyles>
    <p:titleStyle>
      <a:lvl1pPr algn="r" defTabSz="457200" rtl="0" eaLnBrk="1" latinLnBrk="0" hangingPunct="1">
        <a:spcBef>
          <a:spcPct val="0"/>
        </a:spcBef>
        <a:buNone/>
        <a:defRPr sz="3200" b="1" i="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Aptos" panose="020B00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b="1" i="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ptos" panose="020B00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b="1" i="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ptos" panose="020B0004020202020204" pitchFamily="34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b="1" i="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ptos" panose="020B0004020202020204" pitchFamily="34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b="1" i="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ptos" panose="020B0004020202020204" pitchFamily="34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b="1" i="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ptos" panose="020B00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utureoflife.org/recent-news/americans-want-regulation-or-prohibition-of-superhuman-ai/?utm_source=www.therundown.ai&amp;utm_medium=newsletter&amp;utm_campaign=open-letter-demands-asi-freeze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net.com/tech/services-and-software/chatgpt-glossary-59-ai-terms-everyone-should-know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5135-23F2-159D-3FBF-3E8B7172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Artificial Intelligence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4B3C9-0E3A-5EFD-AE86-83972D22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6349" y="5883275"/>
            <a:ext cx="2221464" cy="365125"/>
          </a:xfrm>
        </p:spPr>
        <p:txBody>
          <a:bodyPr/>
          <a:lstStyle/>
          <a:p>
            <a:r>
              <a:rPr lang="en-US" dirty="0"/>
              <a:t>10 November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4B362-1AB2-A312-614D-62130299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313FC-886A-E5B2-DE0F-A5C2D51F5C29}"/>
              </a:ext>
            </a:extLst>
          </p:cNvPr>
          <p:cNvSpPr txBox="1"/>
          <p:nvPr/>
        </p:nvSpPr>
        <p:spPr>
          <a:xfrm>
            <a:off x="1126821" y="5698609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Mark Griffith</a:t>
            </a:r>
          </a:p>
        </p:txBody>
      </p:sp>
    </p:spTree>
    <p:extLst>
      <p:ext uri="{BB962C8B-B14F-4D97-AF65-F5344CB8AC3E}">
        <p14:creationId xmlns:p14="http://schemas.microsoft.com/office/powerpoint/2010/main" val="71769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C6F8-A0A8-59F9-DF56-DB0B1D81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7BA8-A7B7-DC63-703C-6DD131DC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AI + Human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BCE2C-6B26-7BB5-A920-BC7892768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5" y="1246909"/>
            <a:ext cx="11629605" cy="3444361"/>
          </a:xfrm>
        </p:spPr>
        <p:txBody>
          <a:bodyPr>
            <a:normAutofit/>
          </a:bodyPr>
          <a:lstStyle/>
          <a:p>
            <a:r>
              <a:rPr lang="en-US" sz="2400" dirty="0"/>
              <a:t>AI amplifies human ability; does not replace it</a:t>
            </a:r>
          </a:p>
          <a:p>
            <a:r>
              <a:rPr lang="en-US" sz="2400" dirty="0"/>
              <a:t>Use AI to complement judgement and creativity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473F6-D966-1F6C-D17E-A5FC9C7E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74B1-B1C8-8502-9C09-7B1B863F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B8163-3B39-B39B-0D84-297EDC75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419" y="1246909"/>
            <a:ext cx="4379700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20EDF-5055-9091-0F76-390C7888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63826"/>
          </a:xfrm>
        </p:spPr>
        <p:txBody>
          <a:bodyPr>
            <a:normAutofit fontScale="90000"/>
          </a:bodyPr>
          <a:lstStyle/>
          <a:p>
            <a:r>
              <a:rPr lang="en-US" dirty="0"/>
              <a:t>Risks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C4CBB-9BDF-2153-429C-027A6212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461" y="2325246"/>
            <a:ext cx="5420083" cy="2352864"/>
          </a:xfrm>
        </p:spPr>
        <p:txBody>
          <a:bodyPr>
            <a:normAutofit/>
          </a:bodyPr>
          <a:lstStyle/>
          <a:p>
            <a:r>
              <a:rPr lang="en-US" sz="2400" dirty="0"/>
              <a:t>Hallucinations (false info)</a:t>
            </a:r>
          </a:p>
          <a:p>
            <a:r>
              <a:rPr lang="en-US" sz="2400" dirty="0"/>
              <a:t>Data sensitivity</a:t>
            </a:r>
          </a:p>
          <a:p>
            <a:r>
              <a:rPr lang="en-US" sz="2400" dirty="0"/>
              <a:t>Over-reliance without verification</a:t>
            </a:r>
          </a:p>
          <a:p>
            <a:r>
              <a:rPr lang="en-US" sz="2400" dirty="0"/>
              <a:t>Others?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EB683-A566-14B9-3608-CD5D80CA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8B55B-A29B-0A91-3F83-7E71B434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DD619-1B4F-7604-CF56-52BFAE08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17" y="1579360"/>
            <a:ext cx="5420083" cy="3844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19580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82242-639D-0DF0-EBDF-E67ABA735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F78E-B719-2F18-EBAF-8F21995F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6"/>
            <a:ext cx="4800600" cy="628788"/>
          </a:xfrm>
        </p:spPr>
        <p:txBody>
          <a:bodyPr anchor="b">
            <a:normAutofit/>
          </a:bodyPr>
          <a:lstStyle/>
          <a:p>
            <a:r>
              <a:rPr lang="en-US" dirty="0"/>
              <a:t>Responsible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570C0-4493-D0F9-2B81-E5F6865A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2288834"/>
            <a:ext cx="5969381" cy="244219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Verify outputs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Protect sensitive info</a:t>
            </a:r>
          </a:p>
          <a:p>
            <a:r>
              <a:rPr lang="en-US" sz="2800" dirty="0">
                <a:solidFill>
                  <a:schemeClr val="tx1"/>
                </a:solidFill>
              </a:rPr>
              <a:t>Use AI ethically and transparently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E3EFE-2C7D-BAB5-A3BC-27DF0C4C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24 October 2025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AACD9-E6DF-F583-2DB4-9F110901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26" y="6356350"/>
            <a:ext cx="2050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FED7907-1EEB-9E44-9FF6-E2BBC9EFD60B}" type="slidenum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CE498-8249-C385-4C94-81C81901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16" y="369913"/>
            <a:ext cx="2946594" cy="2784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A237-19B7-AB8F-5531-3C88D61EF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99" y="3730267"/>
            <a:ext cx="3146363" cy="27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5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A5A908B-BD14-7C00-4575-C0CBB12BD9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761314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9A83F7-062B-31C6-F782-D45D4F71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43731"/>
          </a:xfrm>
        </p:spPr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E858E-0A6D-CAE1-9B52-6B4F3822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C8262-B2B2-D0B9-111E-8CB93581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1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DD565-822C-DF9F-04B7-3DA10AFC3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AE1B-F37F-6144-66E8-0D782DB4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357809"/>
          </a:xfrm>
        </p:spPr>
        <p:txBody>
          <a:bodyPr>
            <a:normAutofit fontScale="90000"/>
          </a:bodyPr>
          <a:lstStyle/>
          <a:p>
            <a:r>
              <a:rPr lang="en-US" dirty="0"/>
              <a:t>AI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7B89B-E13B-0A7D-6518-FA45AF53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6" y="1476993"/>
            <a:ext cx="7063692" cy="1018309"/>
          </a:xfrm>
        </p:spPr>
        <p:txBody>
          <a:bodyPr>
            <a:normAutofit/>
          </a:bodyPr>
          <a:lstStyle/>
          <a:p>
            <a:r>
              <a:rPr lang="en-US"/>
              <a:t>AI continues to evolve rapidly (e.g. AI integrated browsers)</a:t>
            </a:r>
          </a:p>
          <a:p>
            <a:r>
              <a:rPr lang="en-US"/>
              <a:t>Staying curious ensures we adapt effectively – have fun!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CA04-96C5-5679-EE49-410945AD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05CD3-C046-A53E-410D-5952DDF8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DEBB6-ECC4-5419-08AD-3A8061A12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89" y="2372176"/>
            <a:ext cx="3400000" cy="34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AA92917-B2A6-E811-5ECB-33C42F6E293C}"/>
              </a:ext>
            </a:extLst>
          </p:cNvPr>
          <p:cNvGrpSpPr/>
          <p:nvPr/>
        </p:nvGrpSpPr>
        <p:grpSpPr>
          <a:xfrm>
            <a:off x="468554" y="2385161"/>
            <a:ext cx="6102484" cy="3630832"/>
            <a:chOff x="548066" y="2523930"/>
            <a:chExt cx="6102484" cy="36308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EA8C6D-FC91-D989-69FF-F62A0A13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066" y="2523930"/>
              <a:ext cx="6066667" cy="340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990469-3C5C-4487-6EFC-9897A18A6941}"/>
                </a:ext>
              </a:extLst>
            </p:cNvPr>
            <p:cNvSpPr txBox="1"/>
            <p:nvPr/>
          </p:nvSpPr>
          <p:spPr>
            <a:xfrm>
              <a:off x="548066" y="5923930"/>
              <a:ext cx="610248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Image source: Future of Life Institute</a:t>
              </a:r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AD90B43-5B89-73C9-0325-795F404B6362}"/>
              </a:ext>
            </a:extLst>
          </p:cNvPr>
          <p:cNvSpPr txBox="1"/>
          <p:nvPr/>
        </p:nvSpPr>
        <p:spPr>
          <a:xfrm>
            <a:off x="411956" y="6181093"/>
            <a:ext cx="11476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Source: Future of Life Institute (2025, October 19). </a:t>
            </a:r>
            <a:r>
              <a:rPr lang="en-US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U.S. Public Wants Regulation (or Prohibition) of Expert‑Level and Superhuman AI.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Future of Life Institute. </a:t>
            </a:r>
            <a:r>
              <a:rPr lang="en-US" sz="1200" dirty="0">
                <a:hlinkClick r:id="rId5"/>
              </a:rPr>
              <a:t>The U.S. Public Wants Regulation (or Prohibition) of Expert‑Level and Superhuman AI - Future of Life Institute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0A4255E3-7E40-F33A-7C46-687B185EAFAF}"/>
              </a:ext>
            </a:extLst>
          </p:cNvPr>
          <p:cNvSpPr/>
          <p:nvPr/>
        </p:nvSpPr>
        <p:spPr>
          <a:xfrm>
            <a:off x="6520070" y="3790122"/>
            <a:ext cx="1584020" cy="704057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Where do you fit?</a:t>
            </a:r>
          </a:p>
        </p:txBody>
      </p:sp>
    </p:spTree>
    <p:extLst>
      <p:ext uri="{BB962C8B-B14F-4D97-AF65-F5344CB8AC3E}">
        <p14:creationId xmlns:p14="http://schemas.microsoft.com/office/powerpoint/2010/main" val="3036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60E8-8D25-6A83-9062-D3360F78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22852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0DD06-5897-C75C-F6E2-E002F4895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5" y="1543455"/>
            <a:ext cx="11629605" cy="4602238"/>
          </a:xfrm>
        </p:spPr>
        <p:txBody>
          <a:bodyPr>
            <a:normAutofit/>
          </a:bodyPr>
          <a:lstStyle/>
          <a:p>
            <a:r>
              <a:rPr lang="en-US" sz="3200" dirty="0"/>
              <a:t>Start small</a:t>
            </a:r>
          </a:p>
          <a:p>
            <a:r>
              <a:rPr lang="en-US" sz="3200" dirty="0"/>
              <a:t>Be specific in prompts</a:t>
            </a:r>
          </a:p>
          <a:p>
            <a:r>
              <a:rPr lang="en-US" sz="3200" dirty="0"/>
              <a:t>Verify results</a:t>
            </a:r>
          </a:p>
          <a:p>
            <a:r>
              <a:rPr lang="en-US" sz="3200" dirty="0"/>
              <a:t>Use AI responsibly</a:t>
            </a:r>
          </a:p>
          <a:p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11836-6DDC-587C-20ED-DB5DDA55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54B80-31C3-8CEF-03CE-438B4C10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9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867C-E3F7-7618-F3E0-6047C473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pic>
        <p:nvPicPr>
          <p:cNvPr id="7" name="Content Placeholder 6" descr="A picture containing vector graphics&#10;&#10;AI-generated content may be incorrect.">
            <a:extLst>
              <a:ext uri="{FF2B5EF4-FFF2-40B4-BE49-F238E27FC236}">
                <a16:creationId xmlns:a16="http://schemas.microsoft.com/office/drawing/2014/main" id="{9336E005-09F7-EEF3-BAA1-27818B427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866900"/>
            <a:ext cx="3124200" cy="3124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E0EB-EA15-2412-DC6B-422D9FD8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8B266-2908-121A-C757-17B50607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FED7907-1EEB-9E44-9FF6-E2BBC9EFD60B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70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E09D-9F56-845C-88CD-734E291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03583"/>
          </a:xfrm>
        </p:spPr>
        <p:txBody>
          <a:bodyPr>
            <a:normAutofit fontScale="90000"/>
          </a:bodyPr>
          <a:lstStyle/>
          <a:p>
            <a:r>
              <a:rPr lang="en-US" dirty="0"/>
              <a:t>Backups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B1A2-A4A3-38C9-B1B4-34901A77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CE10D-23D7-3DE2-667E-B1E64053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8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79E9-6ED8-A917-5335-0C31B712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Useful AI Terms*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1C9C-0B49-C8EC-07E4-AE326C9BD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066800"/>
            <a:ext cx="9905998" cy="4904601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/>
              <a:t>Artificial General Intelligence (AGI) </a:t>
            </a:r>
            <a:r>
              <a:rPr lang="en-US" sz="1600" dirty="0"/>
              <a:t>- A concept that suggests a more advanced version of AI than we know today, one that can perform tasks much better than humans while also teaching and advancing its own capabilities.</a:t>
            </a:r>
          </a:p>
          <a:p>
            <a:r>
              <a:rPr lang="en-US" sz="1600" b="1" dirty="0"/>
              <a:t>Agents - a.k.a. Autonomous Agents</a:t>
            </a:r>
            <a:r>
              <a:rPr lang="en-US" sz="1600" dirty="0"/>
              <a:t>, are AI models that have the capabilities, programming and other tools to accomplish a specific task. A self-driving car is an autonomous agent is an example.</a:t>
            </a:r>
          </a:p>
          <a:p>
            <a:r>
              <a:rPr lang="en-US" sz="1600" b="1" dirty="0"/>
              <a:t>Generative AI</a:t>
            </a:r>
            <a:r>
              <a:rPr lang="en-US" sz="1600" dirty="0"/>
              <a:t> - A content-generating technology that uses AI to create text, video, computer code or images.</a:t>
            </a:r>
            <a:endParaRPr lang="en-US" sz="1600" b="1" dirty="0"/>
          </a:p>
          <a:p>
            <a:r>
              <a:rPr lang="en-US" sz="1600" b="1" dirty="0"/>
              <a:t>Hallucination</a:t>
            </a:r>
            <a:r>
              <a:rPr lang="en-US" sz="1600" dirty="0"/>
              <a:t> - An incorrect response from AI. Can include generative AI producing answers that are incorrect but stated with confidence as if correct.</a:t>
            </a:r>
          </a:p>
          <a:p>
            <a:r>
              <a:rPr lang="en-US" sz="1600" b="1" dirty="0"/>
              <a:t>Large Language Model (LLM) </a:t>
            </a:r>
            <a:r>
              <a:rPr lang="en-US" sz="1600" dirty="0"/>
              <a:t>- An AI model trained on mass amounts of text data to understand language and generate novel content in human-like language.</a:t>
            </a:r>
          </a:p>
          <a:p>
            <a:r>
              <a:rPr lang="en-US" sz="1600" b="1" dirty="0"/>
              <a:t>Machine Learning (ML) </a:t>
            </a:r>
            <a:r>
              <a:rPr lang="en-US" sz="1600" dirty="0"/>
              <a:t>- A component in AI that allows computers to learn and make better predictive outcomes without explicit programming.</a:t>
            </a:r>
          </a:p>
          <a:p>
            <a:r>
              <a:rPr lang="en-US" sz="1600" b="1" dirty="0"/>
              <a:t>Prompt</a:t>
            </a:r>
            <a:r>
              <a:rPr lang="en-US" sz="1600" dirty="0"/>
              <a:t> - The suggestion or question you enter into an AI chatbot to get a response.</a:t>
            </a:r>
          </a:p>
          <a:p>
            <a:r>
              <a:rPr lang="en-US" sz="1600" b="1" dirty="0"/>
              <a:t>Prompt Engineering </a:t>
            </a:r>
            <a:r>
              <a:rPr lang="en-US" sz="1600" dirty="0"/>
              <a:t>- The process of writing prompts for AIs to achieve a desired outcome. It requires detailed instructions, combining chain-of-thought prompting and other techniques, including highly specific text</a:t>
            </a:r>
            <a:endParaRPr lang="en-US" sz="1600" b="1" dirty="0"/>
          </a:p>
          <a:p>
            <a:r>
              <a:rPr lang="en-US" sz="1600" b="1" dirty="0"/>
              <a:t>Temperature</a:t>
            </a:r>
            <a:r>
              <a:rPr lang="en-US" sz="1600" dirty="0"/>
              <a:t> - Parameters set to control how random a language model's output is. A higher temperature means the model takes more risks</a:t>
            </a:r>
          </a:p>
          <a:p>
            <a:r>
              <a:rPr lang="en-US" sz="1600" b="1" dirty="0"/>
              <a:t>Turing Test</a:t>
            </a:r>
            <a:r>
              <a:rPr lang="en-US" sz="1600" dirty="0"/>
              <a:t> - Named after famed mathematician and computer scientist Alan Turing, it tests a machine's ability to behave like a human. The machine passes if a human can't distinguish the machine's response from another human.</a:t>
            </a:r>
            <a:endParaRPr lang="en-US" sz="1600" b="1" dirty="0"/>
          </a:p>
          <a:p>
            <a:endParaRPr lang="en-US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99D6-2BF6-F3B3-83C3-BB183810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2EAF3-7BA9-2C49-7A9F-F27A8B6A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B54AC-1987-DABE-F9BF-66EFF3A36FEC}"/>
              </a:ext>
            </a:extLst>
          </p:cNvPr>
          <p:cNvSpPr txBox="1"/>
          <p:nvPr/>
        </p:nvSpPr>
        <p:spPr>
          <a:xfrm>
            <a:off x="411956" y="6145693"/>
            <a:ext cx="114760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  <a:tabLst>
                <a:tab pos="2971800" algn="ctr"/>
                <a:tab pos="5943600" algn="r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Source: Kahn, Imad (2025, October 17). </a:t>
            </a:r>
            <a:r>
              <a:rPr lang="en-US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ChatGPT Glossary: 59 AI Terms Everyone Should Know.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CNET.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ChatGPT Glossary: 59 AI Terms Everyone Should Know - CNET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05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6F53D-763F-8079-0379-10DFB158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E033-83F5-1CA0-7744-B5F7659E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30137"/>
          </a:xfrm>
        </p:spPr>
        <p:txBody>
          <a:bodyPr>
            <a:normAutofit fontScale="90000"/>
          </a:bodyPr>
          <a:lstStyle/>
          <a:p>
            <a:r>
              <a:rPr lang="en-US" dirty="0"/>
              <a:t>AGI vs 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00931-3237-F018-B335-1F8F800B0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35" y="1543455"/>
            <a:ext cx="11629605" cy="4602238"/>
          </a:xfrm>
        </p:spPr>
        <p:txBody>
          <a:bodyPr/>
          <a:lstStyle/>
          <a:p>
            <a:r>
              <a:rPr lang="en-US" dirty="0"/>
              <a:t>AGI – Artificial Generalized Intelligence</a:t>
            </a:r>
          </a:p>
          <a:p>
            <a:r>
              <a:rPr lang="en-US" dirty="0"/>
              <a:t>ASI – Artificial Superintelligence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EBFA9-B748-39D3-C27C-D2A5DDBA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6EAE6-CF31-64FB-F5DD-8866AB86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4E62A-2D17-29D0-F2C1-16176DD63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4" y="2270328"/>
            <a:ext cx="68865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E89F6-35CE-8CA3-B4E7-6C49FA6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en-US" sz="4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B0C0-F7F9-F5A3-FBFC-8E54A873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AI Tools Overview</a:t>
            </a:r>
          </a:p>
          <a:p>
            <a:r>
              <a:rPr lang="en-US" dirty="0"/>
              <a:t>AI In Action</a:t>
            </a:r>
          </a:p>
          <a:p>
            <a:r>
              <a:rPr lang="en-US" dirty="0"/>
              <a:t>Prompt Engineering</a:t>
            </a:r>
          </a:p>
          <a:p>
            <a:r>
              <a:rPr lang="en-US" dirty="0"/>
              <a:t>AI + Human Collaboration</a:t>
            </a:r>
          </a:p>
          <a:p>
            <a:r>
              <a:rPr lang="en-US" dirty="0"/>
              <a:t>Risks &amp; Limitations</a:t>
            </a:r>
          </a:p>
          <a:p>
            <a:r>
              <a:rPr lang="en-US" dirty="0"/>
              <a:t>Responsible Use</a:t>
            </a:r>
          </a:p>
          <a:p>
            <a:r>
              <a:rPr lang="en-US" dirty="0"/>
              <a:t>Getting Started</a:t>
            </a:r>
          </a:p>
          <a:p>
            <a:r>
              <a:rPr lang="en-US" dirty="0"/>
              <a:t>AI Outlook</a:t>
            </a:r>
          </a:p>
          <a:p>
            <a:r>
              <a:rPr lang="en-US" dirty="0"/>
              <a:t>Key Takeaways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3A352-4B32-925A-7378-84C97B00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64442" y="6214532"/>
            <a:ext cx="2635915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33169-266A-40FC-1A39-550D033A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6557" y="6214532"/>
            <a:ext cx="5511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FED7907-1EEB-9E44-9FF6-E2BBC9EFD60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A9F49-76E2-702C-14B5-06EFC28BD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537855" cy="1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8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A032-664B-2F87-DB16-988B698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576" y="114300"/>
            <a:ext cx="10903756" cy="95250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latin typeface="Aptos" panose="020B0004020202020204" pitchFamily="34" charset="0"/>
                <a:cs typeface="Arial Narrow" panose="020B0604020202020204" pitchFamily="34" charset="0"/>
              </a:rPr>
              <a:t>Introduction - What is Artificial Intelligence (AI) and Why Use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41402-11B3-524D-58BB-D924DC510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49287"/>
            <a:ext cx="9905998" cy="4041913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latin typeface="Aptos" panose="020B0004020202020204" pitchFamily="34" charset="0"/>
              </a:rPr>
              <a:t>AI is the use of technology to simulate human intelligence, either in computer programs or robotics</a:t>
            </a:r>
          </a:p>
          <a:p>
            <a:r>
              <a:rPr lang="en-US" sz="2600" b="1" dirty="0">
                <a:latin typeface="Aptos" panose="020B0004020202020204" pitchFamily="34" charset="0"/>
              </a:rPr>
              <a:t>Why Use AI?</a:t>
            </a:r>
          </a:p>
          <a:p>
            <a:pPr lvl="1"/>
            <a:r>
              <a:rPr lang="en-US" sz="2400" b="1" dirty="0">
                <a:latin typeface="Aptos" panose="020B0004020202020204" pitchFamily="34" charset="0"/>
              </a:rPr>
              <a:t>Automates repetitive tasks, analyze data, </a:t>
            </a:r>
            <a:br>
              <a:rPr lang="en-US" sz="2400" b="1" dirty="0">
                <a:latin typeface="Aptos" panose="020B0004020202020204" pitchFamily="34" charset="0"/>
              </a:rPr>
            </a:br>
            <a:r>
              <a:rPr lang="en-US" sz="2400" b="1" dirty="0">
                <a:latin typeface="Aptos" panose="020B0004020202020204" pitchFamily="34" charset="0"/>
              </a:rPr>
              <a:t>and assist decision-making</a:t>
            </a:r>
          </a:p>
          <a:p>
            <a:pPr lvl="1"/>
            <a:r>
              <a:rPr lang="en-US" sz="2400" b="1" dirty="0">
                <a:latin typeface="Aptos" panose="020B0004020202020204" pitchFamily="34" charset="0"/>
              </a:rPr>
              <a:t>Saves time and effort</a:t>
            </a:r>
          </a:p>
          <a:p>
            <a:pPr lvl="1"/>
            <a:r>
              <a:rPr lang="en-US" sz="2400" b="1" dirty="0">
                <a:latin typeface="Aptos" panose="020B0004020202020204" pitchFamily="34" charset="0"/>
              </a:rPr>
              <a:t>Improves accuracy</a:t>
            </a:r>
          </a:p>
          <a:p>
            <a:pPr lvl="1"/>
            <a:r>
              <a:rPr lang="en-US" sz="2400" b="1" dirty="0">
                <a:latin typeface="Aptos" panose="020B0004020202020204" pitchFamily="34" charset="0"/>
              </a:rPr>
              <a:t>Encourages creativity</a:t>
            </a:r>
          </a:p>
          <a:p>
            <a:pPr lvl="1"/>
            <a:r>
              <a:rPr lang="en-US" sz="2400" b="1" dirty="0">
                <a:latin typeface="Aptos" panose="020B0004020202020204" pitchFamily="34" charset="0"/>
              </a:rPr>
              <a:t>Frees us for strategic tasks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8E4DD-6978-507D-035C-E273EB9D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4AD3C-C38D-1D06-10C4-885FDA49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Robot operating a machine">
            <a:extLst>
              <a:ext uri="{FF2B5EF4-FFF2-40B4-BE49-F238E27FC236}">
                <a16:creationId xmlns:a16="http://schemas.microsoft.com/office/drawing/2014/main" id="{ED2C87EC-3F02-0A06-8A93-EFE9FFCB8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92"/>
          <a:stretch>
            <a:fillRect/>
          </a:stretch>
        </p:blipFill>
        <p:spPr>
          <a:xfrm>
            <a:off x="7270430" y="2835965"/>
            <a:ext cx="3730994" cy="26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2DC3-F7D1-99AF-2C9A-415CEF07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1" y="219697"/>
            <a:ext cx="9905998" cy="457199"/>
          </a:xfrm>
        </p:spPr>
        <p:txBody>
          <a:bodyPr>
            <a:normAutofit fontScale="90000"/>
          </a:bodyPr>
          <a:lstStyle/>
          <a:p>
            <a:r>
              <a:rPr lang="en-US" dirty="0"/>
              <a:t>AI Tools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67CF2-DC02-F4DF-084A-302BA78A2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928687"/>
            <a:ext cx="9905998" cy="5154613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/>
              <a:t>some of the </a:t>
            </a:r>
            <a:r>
              <a:rPr lang="en-US" sz="4000" dirty="0"/>
              <a:t>AI</a:t>
            </a:r>
            <a:r>
              <a:rPr lang="en-US" sz="3800" dirty="0"/>
              <a:t> tools :</a:t>
            </a:r>
          </a:p>
          <a:p>
            <a:endParaRPr lang="en-US" sz="2300" dirty="0"/>
          </a:p>
          <a:p>
            <a:pPr lvl="1"/>
            <a:r>
              <a:rPr lang="en-US" sz="3200" dirty="0"/>
              <a:t>AI Browsers</a:t>
            </a:r>
          </a:p>
          <a:p>
            <a:pPr lvl="2"/>
            <a:r>
              <a:rPr lang="en-US" sz="2900" dirty="0"/>
              <a:t>ChatGPT  Atlas – OpenAI</a:t>
            </a:r>
          </a:p>
          <a:p>
            <a:pPr lvl="2"/>
            <a:r>
              <a:rPr lang="en-US" sz="2900" dirty="0"/>
              <a:t>Comet – Perplexity</a:t>
            </a:r>
          </a:p>
          <a:p>
            <a:pPr lvl="2"/>
            <a:r>
              <a:rPr lang="en-US" sz="2900" dirty="0"/>
              <a:t>Norton NEO - Norton</a:t>
            </a:r>
          </a:p>
          <a:p>
            <a:pPr lvl="1"/>
            <a:endParaRPr lang="en-US" sz="2100" dirty="0"/>
          </a:p>
          <a:p>
            <a:pPr lvl="1"/>
            <a:r>
              <a:rPr lang="en-US" sz="3200" dirty="0"/>
              <a:t>Built-in</a:t>
            </a:r>
          </a:p>
          <a:p>
            <a:pPr lvl="2"/>
            <a:r>
              <a:rPr lang="en-US" sz="2900" dirty="0"/>
              <a:t>Copilot – Microsoft</a:t>
            </a:r>
          </a:p>
          <a:p>
            <a:pPr lvl="2"/>
            <a:r>
              <a:rPr lang="en-US" sz="2900" dirty="0"/>
              <a:t>Gemini – Google</a:t>
            </a:r>
          </a:p>
          <a:p>
            <a:pPr lvl="2"/>
            <a:endParaRPr lang="en-US" sz="2100" dirty="0"/>
          </a:p>
          <a:p>
            <a:pPr lvl="1"/>
            <a:r>
              <a:rPr lang="en-US" sz="3300" dirty="0"/>
              <a:t>AI Assistants</a:t>
            </a:r>
          </a:p>
          <a:p>
            <a:pPr lvl="2"/>
            <a:r>
              <a:rPr lang="en-US" sz="2900" dirty="0"/>
              <a:t>ChatGPT – OpenAI</a:t>
            </a:r>
          </a:p>
          <a:p>
            <a:pPr lvl="2"/>
            <a:r>
              <a:rPr lang="en-US" sz="2900" dirty="0"/>
              <a:t>Perplexity – Perplexity AI</a:t>
            </a:r>
          </a:p>
          <a:p>
            <a:pPr lvl="2"/>
            <a:r>
              <a:rPr lang="en-US" sz="2900" dirty="0" err="1"/>
              <a:t>NotebookLM</a:t>
            </a:r>
            <a:r>
              <a:rPr lang="en-US" sz="2900" dirty="0"/>
              <a:t> – Google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76B8-AFA4-031A-48A0-6D3F9718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10 November 2025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A08D8-4658-0BC4-EB1A-32AB83A1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55B5B0-3652-D69D-7B1C-87A786EFB5A2}"/>
              </a:ext>
            </a:extLst>
          </p:cNvPr>
          <p:cNvGrpSpPr/>
          <p:nvPr/>
        </p:nvGrpSpPr>
        <p:grpSpPr>
          <a:xfrm>
            <a:off x="5001645" y="3307428"/>
            <a:ext cx="6352155" cy="2036006"/>
            <a:chOff x="4143690" y="2955829"/>
            <a:chExt cx="6352155" cy="20360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9F96C6-7772-127D-B691-28D4B201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7826" y="2955829"/>
              <a:ext cx="3324225" cy="9239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EF7093-9F7E-70B7-81B0-FEED0AE3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690" y="3119210"/>
              <a:ext cx="1834405" cy="5971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69BF49D-A53D-FE8F-6583-5A1308341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5319" y="4098171"/>
              <a:ext cx="864902" cy="8936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DF27C8-4144-F3CF-9FB9-C57BCB63B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8583" y="4284513"/>
              <a:ext cx="2071687" cy="49053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40BA1-8A59-DD85-40BD-A8155A7D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8632" y="4312634"/>
              <a:ext cx="2377213" cy="490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03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576B-853C-6EB0-4E44-FE73E748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87AD-033F-9D75-D880-B0642D40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08000"/>
          </a:xfrm>
        </p:spPr>
        <p:txBody>
          <a:bodyPr>
            <a:normAutofit fontScale="90000"/>
          </a:bodyPr>
          <a:lstStyle/>
          <a:p>
            <a:r>
              <a:rPr lang="en-US" dirty="0"/>
              <a:t>AI in 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F678A-9A40-5196-20AC-9D3FE753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015A5-9014-B1B6-3599-2D5F4D9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0331F67-5AFB-6686-9CB2-41C7C699FE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177432"/>
              </p:ext>
            </p:extLst>
          </p:nvPr>
        </p:nvGraphicFramePr>
        <p:xfrm>
          <a:off x="632086" y="1584298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39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F4940-88BA-7F3B-7924-92C7DD62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DED-5627-BB05-F0D2-8B7C7835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28662"/>
          </a:xfrm>
        </p:spPr>
        <p:txBody>
          <a:bodyPr/>
          <a:lstStyle/>
          <a:p>
            <a:r>
              <a:rPr lang="en-US" dirty="0"/>
              <a:t>Prompt Engineering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6AA47-A9D5-55D2-723E-69385132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36" y="1884362"/>
            <a:ext cx="6888152" cy="4545013"/>
          </a:xfrm>
        </p:spPr>
        <p:txBody>
          <a:bodyPr>
            <a:normAutofit/>
          </a:bodyPr>
          <a:lstStyle/>
          <a:p>
            <a:r>
              <a:rPr lang="en-US" sz="2200" dirty="0"/>
              <a:t>Crafting precise prompts is key to quality AI output</a:t>
            </a:r>
          </a:p>
          <a:p>
            <a:r>
              <a:rPr lang="en-US" sz="2200" dirty="0"/>
              <a:t>Be specific, provide context, define tone and purpose</a:t>
            </a:r>
          </a:p>
          <a:p>
            <a:pPr lvl="1"/>
            <a:r>
              <a:rPr lang="en-US" sz="2000" dirty="0"/>
              <a:t>Insufficient prompt: ‘Write about AI.’</a:t>
            </a:r>
          </a:p>
          <a:p>
            <a:pPr lvl="1"/>
            <a:r>
              <a:rPr lang="en-US" sz="2000" dirty="0"/>
              <a:t>Good prompt: 'Explain in 100 words how AI saves time </a:t>
            </a:r>
            <a:br>
              <a:rPr lang="en-US" sz="2000" dirty="0"/>
            </a:br>
            <a:r>
              <a:rPr lang="en-US" sz="2000" dirty="0"/>
              <a:t>by automating routine office tasks.’</a:t>
            </a:r>
          </a:p>
          <a:p>
            <a:r>
              <a:rPr lang="en-US" sz="2200" dirty="0"/>
              <a:t>Small changes in prompts yield big improvements </a:t>
            </a:r>
            <a:br>
              <a:rPr lang="en-US" sz="2200" dirty="0"/>
            </a:br>
            <a:r>
              <a:rPr lang="en-US" sz="2200" dirty="0"/>
              <a:t>in clarity and accuracy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29E6C-F8C2-9842-A0F1-2EC64EBE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B7B03-1677-739B-0569-15166C4F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 descr="A picture containing application&#10;&#10;AI-generated content may be incorrect.">
            <a:extLst>
              <a:ext uri="{FF2B5EF4-FFF2-40B4-BE49-F238E27FC236}">
                <a16:creationId xmlns:a16="http://schemas.microsoft.com/office/drawing/2014/main" id="{62DE152E-E7F3-FB15-5EF6-641C8E876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83" y="2087562"/>
            <a:ext cx="409196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0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2FA9-F650-5295-2952-9460FC32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Prompt Engineering*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A287D-F928-1200-CB75-4C489DBE5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29219"/>
            <a:ext cx="9905998" cy="4642182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Beware of Hallucinations​</a:t>
            </a:r>
          </a:p>
          <a:p>
            <a:pPr lvl="1" fontAlgn="base"/>
            <a:r>
              <a:rPr lang="en-US" dirty="0"/>
              <a:t>Follow prompting basic guidelines to reduce the risks of getting hallucinations​</a:t>
            </a:r>
          </a:p>
          <a:p>
            <a:pPr lvl="1" fontAlgn="base"/>
            <a:r>
              <a:rPr lang="en-US" dirty="0"/>
              <a:t>Use human judgement, check references for questionable content, read responses​</a:t>
            </a:r>
          </a:p>
          <a:p>
            <a:pPr lvl="1" fontAlgn="base"/>
            <a:r>
              <a:rPr lang="en-US" b="1" u="sng" dirty="0"/>
              <a:t>AI empowers humans and does not replace them</a:t>
            </a:r>
            <a:r>
              <a:rPr lang="en-US" dirty="0"/>
              <a:t>. Do not take the human out of the equation​</a:t>
            </a:r>
          </a:p>
          <a:p>
            <a:pPr fontAlgn="base"/>
            <a:r>
              <a:rPr lang="en-US" dirty="0"/>
              <a:t>Not a web search ​</a:t>
            </a:r>
          </a:p>
          <a:p>
            <a:pPr lvl="1" fontAlgn="base"/>
            <a:r>
              <a:rPr lang="en-US" dirty="0"/>
              <a:t>Structure prompts as you would with a human in a conversation​</a:t>
            </a:r>
          </a:p>
          <a:p>
            <a:pPr lvl="1" fontAlgn="base"/>
            <a:r>
              <a:rPr lang="en-US" dirty="0"/>
              <a:t>Tool will remember context of discussion in follow ups​</a:t>
            </a:r>
          </a:p>
          <a:p>
            <a:pPr lvl="1" fontAlgn="base"/>
            <a:r>
              <a:rPr lang="en-US" dirty="0"/>
              <a:t>If you want results in a specific format, ask for it (i.e. tabular)​</a:t>
            </a:r>
          </a:p>
          <a:p>
            <a:pPr fontAlgn="base"/>
            <a:r>
              <a:rPr lang="en-US" dirty="0"/>
              <a:t>Be as descriptive as possible, just like with humans, the more precise the ask, the better the chances of a good outcome​</a:t>
            </a:r>
          </a:p>
          <a:p>
            <a:pPr lvl="1" fontAlgn="base"/>
            <a:r>
              <a:rPr lang="en-US" dirty="0"/>
              <a:t>“Can you tell me how to code against a ForeScout firewall?” Vs “Generate C# code that would integrate with the ForeScout API to add a new firewall rule exception for a specific MAC Address​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CCA79-0B07-2E93-078E-E47BC228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FDCED-4214-56C9-C3A9-036347AB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0CB50-B71D-1B1B-B4E7-C6C015C928B4}"/>
              </a:ext>
            </a:extLst>
          </p:cNvPr>
          <p:cNvSpPr txBox="1"/>
          <p:nvPr/>
        </p:nvSpPr>
        <p:spPr>
          <a:xfrm>
            <a:off x="411956" y="6145693"/>
            <a:ext cx="114760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  <a:tabLst>
                <a:tab pos="2971800" algn="ctr"/>
                <a:tab pos="5943600" algn="r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Source: Starr, Michael (2025, October 22). </a:t>
            </a:r>
            <a:r>
              <a:rPr lang="en-US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USSF AI Assistant Guardian Training.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I3E Integrated Immersive Intelligent Environment</a:t>
            </a:r>
          </a:p>
        </p:txBody>
      </p:sp>
    </p:spTree>
    <p:extLst>
      <p:ext uri="{BB962C8B-B14F-4D97-AF65-F5344CB8AC3E}">
        <p14:creationId xmlns:p14="http://schemas.microsoft.com/office/powerpoint/2010/main" val="48176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352B-296C-8872-6571-FD94ABDB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1" y="328107"/>
            <a:ext cx="9905998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Prompt Refinement Example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29AB-AB7F-FEA9-D917-14BE26830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066799"/>
            <a:ext cx="9905998" cy="472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Start simple – “Create a hybrid of a Buick Grand National and the Airwolf Helicopter”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Add context – “Remove the helicopter and I want the car to look like a future Grand National. Make is aerodynamic like the helicopter but maintain the Grand National look.”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F290-540C-9440-9D84-A7DE4362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9E406-80BE-D596-C946-4B8C0DAB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727CE-E739-4F20-4425-89A274443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682" y="1530927"/>
            <a:ext cx="2847110" cy="1898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7797B-DFC1-7698-000B-50CDB3B3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82" y="4449185"/>
            <a:ext cx="3134591" cy="20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C9A5-6210-E985-2672-A1140D0BD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F16A-CE42-2B23-CB85-8CBCA440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03946"/>
            <a:ext cx="9905998" cy="388545"/>
          </a:xfrm>
        </p:spPr>
        <p:txBody>
          <a:bodyPr>
            <a:normAutofit fontScale="90000"/>
          </a:bodyPr>
          <a:lstStyle/>
          <a:p>
            <a:r>
              <a:rPr lang="en-US" dirty="0"/>
              <a:t>Prompt Refinement Example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1E3B-5FC2-1943-EBE6-0D3AE5CD7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0"/>
            <a:ext cx="9905998" cy="5791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3. Define the goal – “I would like to use the illustration of the car as a potential future Grand National to be used in a flyer to be handed out at a car show.”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Request structure or tone – “Place the car on a road showing the car in motion.”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59F61-3826-D864-94E6-75018081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10 November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9DE07-269A-2E3A-6481-D8FCE05F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7907-1EEB-9E44-9FF6-E2BBC9EFD60B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6E807-FA3C-CA08-685C-8B91A507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45" y="1760999"/>
            <a:ext cx="3093027" cy="2062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A7F8A-88AE-9409-D37F-D3A0A943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45" y="4431999"/>
            <a:ext cx="3183083" cy="21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3a1dfb6-2aa2-40db-b3aa-977ae1dd1a2f}" enabled="0" method="" siteId="{a3a1dfb6-2aa2-40db-b3aa-977ae1dd1a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1170</Words>
  <Application>Microsoft Macintosh PowerPoint</Application>
  <PresentationFormat>Widescreen</PresentationFormat>
  <Paragraphs>167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Century Gothic</vt:lpstr>
      <vt:lpstr>Tahoma</vt:lpstr>
      <vt:lpstr>Mesh</vt:lpstr>
      <vt:lpstr>Using Artificial Intelligence </vt:lpstr>
      <vt:lpstr>Agenda</vt:lpstr>
      <vt:lpstr>Introduction - What is Artificial Intelligence (AI) and Why Use It?</vt:lpstr>
      <vt:lpstr>AI Tools Overview</vt:lpstr>
      <vt:lpstr>AI in Action</vt:lpstr>
      <vt:lpstr>Prompt Engineering (1 of 2)</vt:lpstr>
      <vt:lpstr>Prompt Engineering* (2 of 2)</vt:lpstr>
      <vt:lpstr>Prompt Refinement Example (1 of 2)</vt:lpstr>
      <vt:lpstr>Prompt Refinement Example (2 of 2)</vt:lpstr>
      <vt:lpstr>AI + Human Collaboration</vt:lpstr>
      <vt:lpstr>Risks and Limitations</vt:lpstr>
      <vt:lpstr>Responsible Use</vt:lpstr>
      <vt:lpstr>Getting Started</vt:lpstr>
      <vt:lpstr>AI Outlook</vt:lpstr>
      <vt:lpstr>Key Takeaways</vt:lpstr>
      <vt:lpstr>Questions</vt:lpstr>
      <vt:lpstr>Backups</vt:lpstr>
      <vt:lpstr>Some Useful AI Terms*</vt:lpstr>
      <vt:lpstr>AGI vs ASI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Griffith</dc:creator>
  <cp:lastModifiedBy>Mark G</cp:lastModifiedBy>
  <cp:revision>7</cp:revision>
  <dcterms:created xsi:type="dcterms:W3CDTF">2025-10-09T13:51:38Z</dcterms:created>
  <dcterms:modified xsi:type="dcterms:W3CDTF">2025-11-10T00:26:06Z</dcterms:modified>
</cp:coreProperties>
</file>