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notesMasterIdLst>
    <p:notesMasterId r:id="rId4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4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4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4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SMMUG for having you.
This is a survey talk - 35 years of context distilled into one evening.
Audience promise: by the end you'll know who the players are, what the standards mean, why Apple's approach is different, and what to actually buy.
Tone reminder: dial down jargon. If you say a protocol name, give a one-line plain-English translation.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Headline: in roughly a decade, the independent smart-home brands you fell in love with mostly belong to four companies now.
Google + Nest: a slow integration - users felt orphaned for years.
Amazon + Ring: controversial because of police partnerships (we'll come back to this in privacy).
Resideo/Snap One/Control4: this is the pro-install consolidation, often invisible to consumers but huge in dollars.
Apple line is important - they don't acquire, they extend HomeKit/Matter and let others meet their bar.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anchor: name the brands and watch heads nod.
Note Apple's line - 'privacy-first platform.' Apple doesn't make the most devices; they set the rules for who connects.
Crestron/Savant are basically invisible to the consumer market but they own homes that cost more than the SMMUG building.
Big point: in a $100B+ industry, six players carry most of the volume - this is the consolidated market.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deepest technical section. Promise the audience: I'll keep this concrete - what each one does, what's good about it, and when you'd pick it.
If they remember nothing else: 'Matter is what they talk in. Thread is how they talk.'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time the big four agreed on anything' moment.
Worth pausing on the absurdity: Apple, Amazon, and Google had built incompatible empires for a decade - and then sat at the same table.
Matter is royalty-free, open source on GitHub. That's almost unprecedented for these companies.
Worth noting: the spec is 1,000+ pages. The 'simple' part is for consumers - the engineering is enormous.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Multi-admin is the headline feature. Before Matter, your bulb was locked into one ecosystem. Now you can hand the same physical bulb to Apple AND Google.
Local-first is the privacy and reliability story. If your internet dies, your lights still work.
Important caveat: Matter is over-promised. We'll talk about the messy reality on the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one-liner: 'Thread is the radio Matter rides on for low-power devices.'
Border router analogy: 'Thread is its own little neighborhood. The border router is the post office that takes mail in and out.'
Apple TV / HomePod doubling as Thread border routers is a *huge* convenience for this audience - they probably already have one.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read the table verbatim. Anchor on the rightmost two columns: strength and weakness.
Wi-Fi: great until you have 60 devices on the same band.
Z-Wave: the 'just works' protocol of the last 15 years - lower bandwidth but rock-solid.
Thread: the future of low-power. Matter rides on it.
Reinforce: the radio doesn't matter to the user anymore - Matter is what makes the 'wait, will this work with my system' question go away (eventually).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Zigbee is what's in most Hue bulbs, most IKEA Tradfri stuff, most Aqara sensors, most Chinese white-label devices.
Fragmentation story: until Zigbee 3.0 (2016), buying a 'Zigbee' bulb didn't guarantee it worked with another 'Zigbee' hub.
Most Zigbee devices can be re-pinned as Matter over Thread by manufacturers, but it requires new silicon - so we'll have Zigbee around for another decade easily.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ask installers what's most reliable, they'll say Z-Wave or Lutron Caseta - because they're both sub-GHz.
Z-Wave Alliance opened the spec in 2020. Z-Wave LR is the long-range variant - genuinely impressive on big properties.
Apple Home doesn't talk Z-Wave directly, so for Apple users it means: get a hub (Hubitat, Home Assistant, SmartThings) that bridges Z-Wave to Apple Home.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Wi-Fi smart bulbs are seductive (no hub!) but they kill router performance at scale.
Quick rule of thumb: under 20 devices, Wi-Fi-only is fine. Over 50, you want Thread or Zigbee or Z-Wave for the small stuff.
Bluetooth shines for door locks (proximity) and pairing - and Matter actually uses BLE for the initial pairing handshake.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been doing this long enough to have stories about products that no longer exist - and that's actually one of the running themes tonight.
Quick wave-of-hands: who here has tried to set up a smart bulb? A smart lock? Who's given up on something?
Promise: I'll keep this practical. If you only remember three things tonight, I want it to be (1) Matter changes the game, (2) Apple Home is finally credible, (3) local control beats cloud control.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honest with the audience: Matter is real, but it's not finished.
The good news: the boring devices (bulbs, plugs) are genuinely solid in 2026.
Locks are the wedge category - they work, but if you want auto-lock-on-departure or guest codes, you still live in the vendor app.
Cameras over Matter only landed in Matter 1.3 (mid 2024). Adoption is slow.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important section for this audience. Spend time here.
Acknowledge: 'For years, smart home enthusiasts told us not to use Apple Home. That advice has finally aged out.'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MFi chip requirement was hated by manufacturers - it added cost and lock-in. Apple eventually relaxed it to a software-only attestation around 2018.
But the rigor paid off: HomeKit devices remain among the most secure in the industry.
Audience anecdote: if you bought a smart device in 2015 and it didn't have the 'Works with HomeKit' badge, it usually meant the maker couldn't pass Apple's security audit.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 'These three choices are why people who care about privacy ended up at Apple Home, even though Amazon and Google had more devices.'
Local-first is the most important. Apple's commitment to running automations on a hub at home is *the* differentiator versus Alexa/Google.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each card briefly. Spend most time on HomeKit Secure Video - it's the one feature competitors can't match on privacy.
Adaptive Lighting story: Apple just turned on a feature that worked across every HomeKit-certified bulb. No new hardware. That kind of orchestration is only possible because they control the platform.
Multi-home and guest access make Apple Home shine for second homes or rentals.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honesty slide. The audience will appreciate that you're not selling them Apple.
If anyone in the room has stories - and they will - this is a great place for 30 seconds of shared misery.
Practical advice: in any smart-home product, hold off the .0 release of a new OS for a week or two.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honest about Siri's slow Apple Intelligence rollout. Don't pretend.
But the substrate - on-device LLMs, Apple Silicon in HomePod/Apple TV, end-to-end encryption - is exactly the right foundation for AI in the home.
Bet: Apple is positioned best for *private* AI in the home. Amazon and Google are ahead on capability but behind on trust.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'Now that we know the protocols, where do they all meet? In something we call a hub.'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'This isn't a religious war. Most of us live in a blend. But you should know which side each gadget is on.'
Apple Home is a HYBRID - hub processing is local, but remote access is iCloud relay.
Cloud-only services are convenient until they aren't. We'll come back to dead ones in the graveyard section.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each. The point isn't to recommend one - it's to show the range.
Apple users in this room: the surprise is that Hubitat and Home Assistant are great *complements* to Apple Home, not replacements.
Use a more capable hub to bring in Z-Wave and weird Zigbee gear, then expose them all to Apple Home as Matter/HomeKit devices.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roadmap so people know what's coming and don't have to interrupt.
Tell them: 'Save questions until each section break - or shout them, this is a small room.'
If we run long, sections 7-8 are the most cuttable. Sections 3 and 4 are the heart.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story slide - personal experience earns trust.
Anchor on the moment Wink went bad: 'I'd recommended Wink to friends. When they started charging a monthly fee, I had to apologize for the recommendation.'
Hubitat is the pragmatic recommendation for SMMUG members who want more than Apple Home alone can give them, without going all-the-way to Home Assistant.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even-handed. Each assistant is best at something different.
Alexa+ is genuinely impressive at conversational smart home commands now ('Hey, set the mood for movie night, but leave one lamp on so the dog isn't anxious').
Apple's slow Siri rebuild is a real liability - admit it.
For people in this room with privacy concerns, Siri is still the only major option that doesn't ship voice to the cloud by default.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useful framing: 'LLMs let us ask the house questions and describe goals - instead of programming it.'
Local LLMs are real in 2026 - Home Assistant's Voice Preview Edition runs a 7B model on a NUC well enough for household use.
Where this goes wrong: if a model hallucinates a 'helpful' action, it can be embarrassing. Manufacturers are appropriately cautious.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Tone shift. The first two sections of this part are sobering. The third has a redemption arc.
If you're running low on time, you can compress slides 33-36 into 2 slides.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Ring + police partnership: Ring Neighbors used to allow police to request video without a warrant. After major pushback they reversed this in 2024.
Apple is the easiest privacy story to recommend to this audience because the defaults align with their preferences already.
VLAN suggestion: most prosumer routers (eero, UniFi, ASUS) now support an IoT network with one click.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cautionary tale. Tell the Revolv story in detail if you have time - Nest bought it, then deliberately disabled the hubs.
Lesson seeded: cloud dependence is a single point of corporate failure.
Lead-in to next slide: 'So how do we avoid putting our wallets and our walls into the next graveyard?'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redemption arc - here's how to not be the next stranded user.
If they remember nothing else from this part: 'Local control wins.'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SMMUG members will live in column 1 (DIY) or column 2 (Middle Path) - especially Lutron Caseta + Apple Home is a fantastic combo.
Column 3 (Crestron/Control4) is real but invisible to most consumers. Mention it for context.
Pro install warning: dealer lock-in. If your dealer goes out of business, getting another integrator to take over a Crestron system is nontrivial.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Vent moment - the audience will nod a lot here.
Matter is the antidote, but it's a slow one. We're 4 years in and most users don't notice the difference yet.
The real problem isn't technical - it's that 'lock-in' is each platform's growth strategy. Standards work against that.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Optimistic note. Matter is a first step toward most of this list.
Right-to-repair for IoT is a real legislative discussion in 2026 - watch your news for it.
Encourage members to push their vendors: 'Why doesn't this camera support standard storage?' is a fair question to ask Ring or Nest in 2026.</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break - take a breath, sip water.
Tease X10: 'The first commercial home automation system was invented in 1975 in Glenrothes, Scotland - to control lamps with carrier signals over power lines.'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willing to be wrong - predictions invite debate, which is great for Q&amp;A.
Ambient computing - the cleanest framing of where this is all going. Worth a beat to let it sink in.
Watch for SmartThings Energy, Apple's home-energy hints, and the rise of bidirectional EV charging.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These are *my* recommendations, not a sales pitch.
Customize on the fly: if someone asks about cameras, point to Logitech Circle View or Eve Outdoor Cam for HomeKit Secure Video.
Mention you'll share a written version of this list in the Q&amp;A.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 to share these as a written handout (PDF) after the talk.
If asked: 'I'll send the slide deck and a PDF version to whoever signs the SMMUG email list.'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seeds if Q&amp;A is slow:
  · 'What's the one device in your house you wish you'd never bought?'
  · 'Who here has a Matter device they could share an experience with?'
  · 'Is anyone on Home Assistant - what do you wish you'd known on day one?'
  · 'How many of you have an Apple TV that's secretly already a Thread hub?'
Close with: 'I'll be at the back if you want to talk specifics. Thanks for having 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Anecdote: show of hands - who in this room ever owned an X10 module? (Often half the room in a Mac group.)
X10 worked because it didn't need new wiring - powerline carrier signals.
Reliability problems: noise from CFLs, switching power supplies, surge protectors, even some neighbors' devices on the same transformer.
Still a great way to anchor the talk - this is the genesis of the whole industry.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left to right. Don't read every entry - point and narrate.
X10 → mesh radios (Z-Wave/Zigbee) solve reliability and battery devices.
Nest (2011) is the moment design enters the space - people start buying smart home stuff because it's pretty, not because they're hobbyists.
2014 is the inflection year: HomeKit, SmartThings, Wink, and Echo all in 12 months.
Thread 2018 - critical because it's IP-based mesh, so devices talk to the internet without a translator.
Matter 2022 - the first time the four big platforms all signed the same dotted line.
AI agents 2026 - we're standing in the doorway.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mesh? Because a sensor on a window ledge needs to run on a coin cell for a year. Wi-Fi will drain a coin cell in a day.
Z-Wave's killer feature is interoperability certification - one logo means it actually works with other Z-Wave devices. Zigbee in its early years was famously fragmented (Hue Zigbee, SmartThings Zigbee, Xiaomi Zigbee - all 'Zigbee', none talking to each other) - Matter is supposed to fix that.
Insteon story is a cautionary tale we'll come back to in the graveyard section.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Nest is the moment design entered. Tony Fadell (iPod) and Matt Rogers came out of Apple to build it.
Hue made smart bulbs mainstream. Also accidentally taught the whole industry the Zigbee Light Link profile.
Echo was the surprise hit - Amazon almost killed Alexa internally before launch.
IFTTT was beloved by tinkerers, then locked everything behind a $5/mo paywall in 2020. Stringify died entirely.
Lesson seeded: cloud services have an expiration date.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'Now that we've got the history, let's talk about who actually owns this stuff today - because it's a much shorter list than you'd think.'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slideLayout" Target="../slideLayouts/slideLayout1.xml"/><Relationship Id="rId5"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image" Target="../media/image-24-4.png"/><Relationship Id="rId5" Type="http://schemas.openxmlformats.org/officeDocument/2006/relationships/image" Target="../media/image-24-5.png"/><Relationship Id="rId6" Type="http://schemas.openxmlformats.org/officeDocument/2006/relationships/image" Target="../media/image-24-6.png"/><Relationship Id="rId7" Type="http://schemas.openxmlformats.org/officeDocument/2006/relationships/slideLayout" Target="../slideLayouts/slideLayout1.xml"/><Relationship Id="rId8"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png"/><Relationship Id="rId2" Type="http://schemas.openxmlformats.org/officeDocument/2006/relationships/image" Target="../media/image-35-2.png"/><Relationship Id="rId3" Type="http://schemas.openxmlformats.org/officeDocument/2006/relationships/image" Target="../media/image-35-3.png"/><Relationship Id="rId4" Type="http://schemas.openxmlformats.org/officeDocument/2006/relationships/image" Target="../media/image-35-4.png"/><Relationship Id="rId5" Type="http://schemas.openxmlformats.org/officeDocument/2006/relationships/image" Target="../media/image-35-5.png"/><Relationship Id="rId6" Type="http://schemas.openxmlformats.org/officeDocument/2006/relationships/image" Target="../media/image-35-6.png"/><Relationship Id="rId7" Type="http://schemas.openxmlformats.org/officeDocument/2006/relationships/slideLayout" Target="../slideLayouts/slideLayout1.xml"/><Relationship Id="rId8"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image" Target="../media/image-36-1.png"/><Relationship Id="rId2" Type="http://schemas.openxmlformats.org/officeDocument/2006/relationships/image" Target="../media/image-36-2.png"/><Relationship Id="rId3" Type="http://schemas.openxmlformats.org/officeDocument/2006/relationships/image" Target="../media/image-36-3.png"/><Relationship Id="rId4" Type="http://schemas.openxmlformats.org/officeDocument/2006/relationships/image" Target="../media/image-36-4.png"/><Relationship Id="rId5" Type="http://schemas.openxmlformats.org/officeDocument/2006/relationships/image" Target="../media/image-36-5.png"/><Relationship Id="rId6" Type="http://schemas.openxmlformats.org/officeDocument/2006/relationships/image" Target="../media/image-36-6.png"/><Relationship Id="rId7" Type="http://schemas.openxmlformats.org/officeDocument/2006/relationships/slideLayout" Target="../slideLayouts/slideLayout1.xml"/><Relationship Id="rId8"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image" Target="../media/image-38-1.png"/><Relationship Id="rId2" Type="http://schemas.openxmlformats.org/officeDocument/2006/relationships/image" Target="../media/image-38-2.png"/><Relationship Id="rId3" Type="http://schemas.openxmlformats.org/officeDocument/2006/relationships/image" Target="../media/image-38-3.png"/><Relationship Id="rId4" Type="http://schemas.openxmlformats.org/officeDocument/2006/relationships/image" Target="../media/image-38-4.png"/><Relationship Id="rId5" Type="http://schemas.openxmlformats.org/officeDocument/2006/relationships/slideLayout" Target="../slideLayouts/slideLayout1.xml"/><Relationship Id="rId6"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D1D1F"/>
        </a:solidFill>
      </p:bgPr>
    </p:bg>
    <p:spTree>
      <p:nvGrpSpPr>
        <p:cNvPr id="1" name=""/>
        <p:cNvGrpSpPr/>
        <p:nvPr/>
      </p:nvGrpSpPr>
      <p:grpSpPr>
        <a:xfrm>
          <a:off x="0" y="0"/>
          <a:ext cx="0" cy="0"/>
          <a:chOff x="0" y="0"/>
          <a:chExt cx="0" cy="0"/>
        </a:xfrm>
      </p:grpSpPr>
      <p:sp>
        <p:nvSpPr>
          <p:cNvPr id="2" name="Shape 0"/>
          <p:cNvSpPr/>
          <p:nvPr/>
        </p:nvSpPr>
        <p:spPr>
          <a:xfrm>
            <a:off x="548640" y="1463040"/>
            <a:ext cx="164592" cy="164592"/>
          </a:xfrm>
          <a:prstGeom prst="ellipse">
            <a:avLst/>
          </a:prstGeom>
          <a:solidFill>
            <a:srgbClr val="0071E3"/>
          </a:solidFill>
          <a:ln w="12700">
            <a:solidFill>
              <a:srgbClr val="0071E3"/>
            </a:solidFill>
            <a:prstDash val="solid"/>
          </a:ln>
        </p:spPr>
      </p:sp>
      <p:sp>
        <p:nvSpPr>
          <p:cNvPr id="3" name="Text 1"/>
          <p:cNvSpPr/>
          <p:nvPr/>
        </p:nvSpPr>
        <p:spPr>
          <a:xfrm>
            <a:off x="822960" y="1417320"/>
            <a:ext cx="9144000" cy="320040"/>
          </a:xfrm>
          <a:prstGeom prst="rect">
            <a:avLst/>
          </a:prstGeom>
          <a:noFill/>
          <a:ln/>
        </p:spPr>
        <p:txBody>
          <a:bodyPr wrap="square" lIns="0" tIns="0" rIns="0" bIns="0" rtlCol="0" anchor="ctr"/>
          <a:lstStyle/>
          <a:p>
            <a:pPr indent="0" marL="0">
              <a:buNone/>
            </a:pPr>
            <a:r>
              <a:rPr lang="en-US" sz="1200" b="1" spc="600" kern="0" dirty="0">
                <a:solidFill>
                  <a:srgbClr val="0071E3"/>
                </a:solidFill>
                <a:latin typeface="Helvetica Neue" pitchFamily="34" charset="0"/>
                <a:ea typeface="Helvetica Neue" pitchFamily="34" charset="-122"/>
                <a:cs typeface="Helvetica Neue" pitchFamily="34" charset="-120"/>
              </a:rPr>
              <a:t>HOME AUTOMATION · 2026</a:t>
            </a:r>
            <a:endParaRPr lang="en-US" sz="1200" dirty="0"/>
          </a:p>
        </p:txBody>
      </p:sp>
      <p:sp>
        <p:nvSpPr>
          <p:cNvPr id="4" name="Text 2"/>
          <p:cNvSpPr/>
          <p:nvPr/>
        </p:nvSpPr>
        <p:spPr>
          <a:xfrm>
            <a:off x="548640" y="2011680"/>
            <a:ext cx="10972800" cy="1280160"/>
          </a:xfrm>
          <a:prstGeom prst="rect">
            <a:avLst/>
          </a:prstGeom>
          <a:noFill/>
          <a:ln/>
        </p:spPr>
        <p:txBody>
          <a:bodyPr wrap="square" lIns="0" tIns="0" rIns="0" bIns="0" rtlCol="0" anchor="ctr"/>
          <a:lstStyle/>
          <a:p>
            <a:pPr indent="0" marL="0">
              <a:buNone/>
            </a:pPr>
            <a:r>
              <a:rPr lang="en-US" sz="6000" b="1" dirty="0">
                <a:solidFill>
                  <a:srgbClr val="FFFFFF"/>
                </a:solidFill>
                <a:latin typeface="Helvetica Neue" pitchFamily="34" charset="0"/>
                <a:ea typeface="Helvetica Neue" pitchFamily="34" charset="-122"/>
                <a:cs typeface="Helvetica Neue" pitchFamily="34" charset="-120"/>
              </a:rPr>
              <a:t>The State of the Smart Home</a:t>
            </a:r>
            <a:endParaRPr lang="en-US" sz="6000" dirty="0"/>
          </a:p>
        </p:txBody>
      </p:sp>
      <p:sp>
        <p:nvSpPr>
          <p:cNvPr id="5" name="Text 3"/>
          <p:cNvSpPr/>
          <p:nvPr/>
        </p:nvSpPr>
        <p:spPr>
          <a:xfrm>
            <a:off x="548640" y="3291840"/>
            <a:ext cx="10972800" cy="640080"/>
          </a:xfrm>
          <a:prstGeom prst="rect">
            <a:avLst/>
          </a:prstGeom>
          <a:noFill/>
          <a:ln/>
        </p:spPr>
        <p:txBody>
          <a:bodyPr wrap="square" lIns="0" tIns="0" rIns="0" bIns="0" rtlCol="0" anchor="ctr"/>
          <a:lstStyle/>
          <a:p>
            <a:pPr indent="0" marL="0">
              <a:buNone/>
            </a:pPr>
            <a:r>
              <a:rPr lang="en-US" sz="2200" i="1" dirty="0">
                <a:solidFill>
                  <a:srgbClr val="D2D2D7"/>
                </a:solidFill>
                <a:latin typeface="Helvetica Neue" pitchFamily="34" charset="0"/>
                <a:ea typeface="Helvetica Neue" pitchFamily="34" charset="-122"/>
                <a:cs typeface="Helvetica Neue" pitchFamily="34" charset="-120"/>
              </a:rPr>
              <a:t>Where we've been, where we are, and where we're going.</a:t>
            </a:r>
            <a:endParaRPr lang="en-US" sz="2200" dirty="0"/>
          </a:p>
        </p:txBody>
      </p:sp>
      <p:sp>
        <p:nvSpPr>
          <p:cNvPr id="6" name="Shape 4"/>
          <p:cNvSpPr/>
          <p:nvPr/>
        </p:nvSpPr>
        <p:spPr>
          <a:xfrm>
            <a:off x="548640" y="4937760"/>
            <a:ext cx="1371600" cy="0"/>
          </a:xfrm>
          <a:prstGeom prst="line">
            <a:avLst/>
          </a:prstGeom>
          <a:noFill/>
          <a:ln w="25400">
            <a:solidFill>
              <a:srgbClr val="0071E3"/>
            </a:solidFill>
            <a:prstDash val="solid"/>
          </a:ln>
        </p:spPr>
      </p:sp>
      <p:sp>
        <p:nvSpPr>
          <p:cNvPr id="7" name="Text 5"/>
          <p:cNvSpPr/>
          <p:nvPr/>
        </p:nvSpPr>
        <p:spPr>
          <a:xfrm>
            <a:off x="548640" y="5074920"/>
            <a:ext cx="9144000" cy="457200"/>
          </a:xfrm>
          <a:prstGeom prst="rect">
            <a:avLst/>
          </a:prstGeom>
          <a:noFill/>
          <a:ln/>
        </p:spPr>
        <p:txBody>
          <a:bodyPr wrap="square" lIns="0" tIns="0" rIns="0" bIns="0" rtlCol="0" anchor="ctr"/>
          <a:lstStyle/>
          <a:p>
            <a:pPr indent="0" marL="0">
              <a:buNone/>
            </a:pPr>
            <a:r>
              <a:rPr lang="en-US" sz="2000" b="1" dirty="0">
                <a:solidFill>
                  <a:srgbClr val="FFFFFF"/>
                </a:solidFill>
                <a:latin typeface="Helvetica Neue" pitchFamily="34" charset="0"/>
                <a:ea typeface="Helvetica Neue" pitchFamily="34" charset="-122"/>
                <a:cs typeface="Helvetica Neue" pitchFamily="34" charset="-120"/>
              </a:rPr>
              <a:t>Jim Johnson</a:t>
            </a:r>
            <a:endParaRPr lang="en-US" sz="2000" dirty="0"/>
          </a:p>
        </p:txBody>
      </p:sp>
      <p:sp>
        <p:nvSpPr>
          <p:cNvPr id="8" name="Text 6"/>
          <p:cNvSpPr/>
          <p:nvPr/>
        </p:nvSpPr>
        <p:spPr>
          <a:xfrm>
            <a:off x="548640" y="5532120"/>
            <a:ext cx="10972800" cy="365760"/>
          </a:xfrm>
          <a:prstGeom prst="rect">
            <a:avLst/>
          </a:prstGeom>
          <a:noFill/>
          <a:ln/>
        </p:spPr>
        <p:txBody>
          <a:bodyPr wrap="square" lIns="0" tIns="0" rIns="0" bIns="0" rtlCol="0" anchor="ctr"/>
          <a:lstStyle/>
          <a:p>
            <a:pPr indent="0" marL="0">
              <a:buNone/>
            </a:pPr>
            <a:r>
              <a:rPr lang="en-US" sz="1400" dirty="0">
                <a:solidFill>
                  <a:srgbClr val="86868B"/>
                </a:solidFill>
                <a:latin typeface="Helvetica Neue" pitchFamily="34" charset="0"/>
                <a:ea typeface="Helvetica Neue" pitchFamily="34" charset="-122"/>
                <a:cs typeface="Helvetica Neue" pitchFamily="34" charset="-120"/>
              </a:rPr>
              <a:t>35+ years in home automation  ·  SMMUG  ·  May 11, 2026</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2 · THE GREAT ACQUISITIONS</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Who bought whom</a:t>
            </a:r>
            <a:endParaRPr lang="en-US" sz="3600" dirty="0"/>
          </a:p>
        </p:txBody>
      </p:sp>
      <p:graphicFrame>
        <p:nvGraphicFramePr>
          <p:cNvPr id="11" name="Table 0"/>
          <p:cNvGraphicFramePr>
            <a:graphicFrameLocks noGrp="1"/>
          </p:cNvGraphicFramePr>
          <p:nvPr>
            <p:extLst>
              <p:ext uri="{D42A27DB-BD31-4B8C-83A1-F6EECF244321}">
                <p14:modId xmlns:p14="http://schemas.microsoft.com/office/powerpoint/2010/main" val="1579011935"/>
              </p:ext>
            </p:extLst>
          </p:nvPr>
        </p:nvGraphicFramePr>
        <p:xfrm>
          <a:off x="548640" y="1828800"/>
          <a:ext cx="11064240" cy="914400"/>
        </p:xfrm>
        <a:graphic>
          <a:graphicData uri="http://schemas.openxmlformats.org/drawingml/2006/table">
            <a:tbl>
              <a:tblPr/>
              <a:tblGrid>
                <a:gridCol w="2011680"/>
                <a:gridCol w="2194560"/>
                <a:gridCol w="914400"/>
                <a:gridCol w="1280160"/>
                <a:gridCol w="4663440"/>
              </a:tblGrid>
              <a:tr h="411480">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Acquirer</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Acquired</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Year</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Price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What it bought them</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r>
              <a:tr h="411480">
                <a:tc>
                  <a:txBody>
                    <a:bodyPr/>
                    <a:lstStyle/>
                    <a:p>
                      <a:pPr algn="l" indent="0" marL="0">
                        <a:buNone/>
                      </a:pPr>
                      <a:r>
                        <a:rPr lang="en-US" sz="1200" b="1" dirty="0">
                          <a:solidFill>
                            <a:srgbClr val="0071E3"/>
                          </a:solidFill>
                          <a:latin typeface="Helvetica Neue" pitchFamily="34" charset="0"/>
                          <a:ea typeface="Helvetica Neue" pitchFamily="34" charset="-122"/>
                          <a:cs typeface="Helvetica Neue" pitchFamily="34" charset="-120"/>
                        </a:rPr>
                        <a:t>Google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Nest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2014</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$3.2 B</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Thermostats, smoke alarms, design pedigree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r>
              <a:tr h="411480">
                <a:tc>
                  <a:txBody>
                    <a:bodyPr/>
                    <a:lstStyle/>
                    <a:p>
                      <a:pPr algn="l" indent="0" marL="0">
                        <a:buNone/>
                      </a:pPr>
                      <a:r>
                        <a:rPr lang="en-US" sz="1200" b="1" dirty="0">
                          <a:solidFill>
                            <a:srgbClr val="0071E3"/>
                          </a:solidFill>
                          <a:latin typeface="Helvetica Neue" pitchFamily="34" charset="0"/>
                          <a:ea typeface="Helvetica Neue" pitchFamily="34" charset="-122"/>
                          <a:cs typeface="Helvetica Neue" pitchFamily="34" charset="-120"/>
                        </a:rPr>
                        <a:t>Amazon</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Ring</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2018</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~$1.0 B</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Video doorbells, neighborhood surveillance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r>
              <a:tr h="411480">
                <a:tc>
                  <a:txBody>
                    <a:bodyPr/>
                    <a:lstStyle/>
                    <a:p>
                      <a:pPr algn="l" indent="0" marL="0">
                        <a:buNone/>
                      </a:pPr>
                      <a:r>
                        <a:rPr lang="en-US" sz="1200" b="1" dirty="0">
                          <a:solidFill>
                            <a:srgbClr val="0071E3"/>
                          </a:solidFill>
                          <a:latin typeface="Helvetica Neue" pitchFamily="34" charset="0"/>
                          <a:ea typeface="Helvetica Neue" pitchFamily="34" charset="-122"/>
                          <a:cs typeface="Helvetica Neue" pitchFamily="34" charset="-120"/>
                        </a:rPr>
                        <a:t>Amazon</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Blink</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2017</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$90 M</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Battery-powered cameras</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r>
              <a:tr h="411480">
                <a:tc>
                  <a:txBody>
                    <a:bodyPr/>
                    <a:lstStyle/>
                    <a:p>
                      <a:pPr algn="l" indent="0" marL="0">
                        <a:buNone/>
                      </a:pPr>
                      <a:r>
                        <a:rPr lang="en-US" sz="1200" b="1" dirty="0">
                          <a:solidFill>
                            <a:srgbClr val="0071E3"/>
                          </a:solidFill>
                          <a:latin typeface="Helvetica Neue" pitchFamily="34" charset="0"/>
                          <a:ea typeface="Helvetica Neue" pitchFamily="34" charset="-122"/>
                          <a:cs typeface="Helvetica Neue" pitchFamily="34" charset="-120"/>
                        </a:rPr>
                        <a:t>Amazon</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eero</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2019</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$97 M</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Mesh Wi-Fi - and a Thread border-router footprint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r>
              <a:tr h="411480">
                <a:tc>
                  <a:txBody>
                    <a:bodyPr/>
                    <a:lstStyle/>
                    <a:p>
                      <a:pPr algn="l" indent="0" marL="0">
                        <a:buNone/>
                      </a:pPr>
                      <a:r>
                        <a:rPr lang="en-US" sz="1200" b="1" dirty="0">
                          <a:solidFill>
                            <a:srgbClr val="0071E3"/>
                          </a:solidFill>
                          <a:latin typeface="Helvetica Neue" pitchFamily="34" charset="0"/>
                          <a:ea typeface="Helvetica Neue" pitchFamily="34" charset="-122"/>
                          <a:cs typeface="Helvetica Neue" pitchFamily="34" charset="-120"/>
                        </a:rPr>
                        <a:t>Samsung</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SmartThings</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2014</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$200 M</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The DIY hub of its day</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r>
              <a:tr h="411480">
                <a:tc>
                  <a:txBody>
                    <a:bodyPr/>
                    <a:lstStyle/>
                    <a:p>
                      <a:pPr algn="l" indent="0" marL="0">
                        <a:buNone/>
                      </a:pPr>
                      <a:r>
                        <a:rPr lang="en-US" sz="1200" b="1" dirty="0">
                          <a:solidFill>
                            <a:srgbClr val="0071E3"/>
                          </a:solidFill>
                          <a:latin typeface="Helvetica Neue" pitchFamily="34" charset="0"/>
                          <a:ea typeface="Helvetica Neue" pitchFamily="34" charset="-122"/>
                          <a:cs typeface="Helvetica Neue" pitchFamily="34" charset="-120"/>
                        </a:rPr>
                        <a:t>Resideo / Honeywell</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Snap One (Control4)</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2024</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$1.4 B</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Pro-installer market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r>
              <a:tr h="411480">
                <a:tc>
                  <a:txBody>
                    <a:bodyPr/>
                    <a:lstStyle/>
                    <a:p>
                      <a:pPr algn="l" indent="0" marL="0">
                        <a:buNone/>
                      </a:pPr>
                      <a:r>
                        <a:rPr lang="en-US" sz="1200" b="1" dirty="0">
                          <a:solidFill>
                            <a:srgbClr val="0071E3"/>
                          </a:solidFill>
                          <a:latin typeface="Helvetica Neue" pitchFamily="34" charset="0"/>
                          <a:ea typeface="Helvetica Neue" pitchFamily="34" charset="-122"/>
                          <a:cs typeface="Helvetica Neue" pitchFamily="34" charset="-120"/>
                        </a:rPr>
                        <a:t>Assa Abloy</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August / Yale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2017+</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Smart locks across multiple brands</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r>
              <a:tr h="411480">
                <a:tc>
                  <a:txBody>
                    <a:bodyPr/>
                    <a:lstStyle/>
                    <a:p>
                      <a:pPr algn="l" indent="0" marL="0">
                        <a:buNone/>
                      </a:pPr>
                      <a:r>
                        <a:rPr lang="en-US" sz="1200" b="1" dirty="0">
                          <a:solidFill>
                            <a:srgbClr val="0071E3"/>
                          </a:solidFill>
                          <a:latin typeface="Helvetica Neue" pitchFamily="34" charset="0"/>
                          <a:ea typeface="Helvetica Neue" pitchFamily="34" charset="-122"/>
                          <a:cs typeface="Helvetica Neue" pitchFamily="34" charset="-120"/>
                        </a:rPr>
                        <a:t>Generac</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ecobee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2021</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$770 M</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c>
                  <a:txBody>
                    <a:bodyPr/>
                    <a:lstStyle/>
                    <a:p>
                      <a:pPr algn="l" indent="0" marL="0">
                        <a:buNone/>
                      </a:pPr>
                      <a:r>
                        <a:rPr lang="en-US" sz="1200" dirty="0">
                          <a:solidFill>
                            <a:srgbClr val="424245"/>
                          </a:solidFill>
                          <a:latin typeface="Helvetica Neue" pitchFamily="34" charset="0"/>
                          <a:ea typeface="Helvetica Neue" pitchFamily="34" charset="-122"/>
                          <a:cs typeface="Helvetica Neue" pitchFamily="34" charset="-120"/>
                        </a:rPr>
                        <a:t>Thermostats, sensors, software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tcPr>
                </a:tc>
              </a:tr>
            </a:tbl>
          </a:graphicData>
        </a:graphic>
      </p:graphicFrame>
      <p:sp>
        <p:nvSpPr>
          <p:cNvPr id="5" name="Text 2"/>
          <p:cNvSpPr/>
          <p:nvPr/>
        </p:nvSpPr>
        <p:spPr>
          <a:xfrm>
            <a:off x="548640" y="5943600"/>
            <a:ext cx="10972800" cy="365760"/>
          </a:xfrm>
          <a:prstGeom prst="rect">
            <a:avLst/>
          </a:prstGeom>
          <a:noFill/>
          <a:ln/>
        </p:spPr>
        <p:txBody>
          <a:bodyPr wrap="square" lIns="0" tIns="0" rIns="0" bIns="0" rtlCol="0" anchor="ctr"/>
          <a:lstStyle/>
          <a:p>
            <a:pPr indent="0" marL="0">
              <a:buNone/>
            </a:pPr>
            <a:r>
              <a:rPr lang="en-US" sz="1300" i="1" dirty="0">
                <a:solidFill>
                  <a:srgbClr val="86868B"/>
                </a:solidFill>
                <a:latin typeface="Helvetica Neue" pitchFamily="34" charset="0"/>
                <a:ea typeface="Helvetica Neue" pitchFamily="34" charset="-122"/>
                <a:cs typeface="Helvetica Neue" pitchFamily="34" charset="-120"/>
              </a:rPr>
              <a:t>Apple has acquired almost no smart-home companies - their strategy is to set the rules, not to roll up the market.</a:t>
            </a:r>
            <a:endParaRPr lang="en-US" sz="1300" dirty="0"/>
          </a:p>
        </p:txBody>
      </p:sp>
      <p:sp>
        <p:nvSpPr>
          <p:cNvPr id="6" name="Shape 3"/>
          <p:cNvSpPr/>
          <p:nvPr/>
        </p:nvSpPr>
        <p:spPr>
          <a:xfrm>
            <a:off x="548640" y="6446520"/>
            <a:ext cx="11064240" cy="0"/>
          </a:xfrm>
          <a:prstGeom prst="line">
            <a:avLst/>
          </a:prstGeom>
          <a:noFill/>
          <a:ln w="9525">
            <a:solidFill>
              <a:srgbClr val="D2D2D7"/>
            </a:solidFill>
            <a:prstDash val="solid"/>
          </a:ln>
        </p:spPr>
      </p:sp>
      <p:sp>
        <p:nvSpPr>
          <p:cNvPr id="7" name="Text 4"/>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8" name="Text 5"/>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Consolidation</a:t>
            </a:r>
            <a:endParaRPr lang="en-US" sz="900" dirty="0"/>
          </a:p>
        </p:txBody>
      </p:sp>
      <p:sp>
        <p:nvSpPr>
          <p:cNvPr id="9" name="Text 6"/>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9</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2 · THE MAP TODAY</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Who actually runs your home</a:t>
            </a:r>
            <a:endParaRPr lang="en-US" sz="3600" dirty="0"/>
          </a:p>
        </p:txBody>
      </p:sp>
      <p:sp>
        <p:nvSpPr>
          <p:cNvPr id="4" name="Shape 2"/>
          <p:cNvSpPr/>
          <p:nvPr/>
        </p:nvSpPr>
        <p:spPr>
          <a:xfrm>
            <a:off x="548640" y="2194560"/>
            <a:ext cx="3566160" cy="1828800"/>
          </a:xfrm>
          <a:prstGeom prst="rect">
            <a:avLst/>
          </a:prstGeom>
          <a:solidFill>
            <a:srgbClr val="F5F5F7"/>
          </a:solidFill>
          <a:ln w="12700">
            <a:solidFill>
              <a:srgbClr val="F5F5F7"/>
            </a:solidFill>
            <a:prstDash val="solid"/>
          </a:ln>
        </p:spPr>
      </p:sp>
      <p:sp>
        <p:nvSpPr>
          <p:cNvPr id="5" name="Shape 3"/>
          <p:cNvSpPr/>
          <p:nvPr/>
        </p:nvSpPr>
        <p:spPr>
          <a:xfrm>
            <a:off x="548640" y="2194560"/>
            <a:ext cx="73152" cy="1828800"/>
          </a:xfrm>
          <a:prstGeom prst="rect">
            <a:avLst/>
          </a:prstGeom>
          <a:solidFill>
            <a:srgbClr val="0071E3"/>
          </a:solidFill>
          <a:ln w="12700">
            <a:solidFill>
              <a:srgbClr val="0071E3"/>
            </a:solidFill>
            <a:prstDash val="solid"/>
          </a:ln>
        </p:spPr>
      </p:sp>
      <p:sp>
        <p:nvSpPr>
          <p:cNvPr id="6" name="Text 4"/>
          <p:cNvSpPr/>
          <p:nvPr/>
        </p:nvSpPr>
        <p:spPr>
          <a:xfrm>
            <a:off x="822960" y="2377440"/>
            <a:ext cx="3200400" cy="457200"/>
          </a:xfrm>
          <a:prstGeom prst="rect">
            <a:avLst/>
          </a:prstGeom>
          <a:noFill/>
          <a:ln/>
        </p:spPr>
        <p:txBody>
          <a:bodyPr wrap="square" lIns="0" tIns="0" rIns="0" bIns="0" rtlCol="0" anchor="ctr"/>
          <a:lstStyle/>
          <a:p>
            <a:pPr indent="0" marL="0">
              <a:buNone/>
            </a:pPr>
            <a:r>
              <a:rPr lang="en-US" sz="2000" b="1" dirty="0">
                <a:solidFill>
                  <a:srgbClr val="1D1D1F"/>
                </a:solidFill>
                <a:latin typeface="Helvetica Neue" pitchFamily="34" charset="0"/>
                <a:ea typeface="Helvetica Neue" pitchFamily="34" charset="-122"/>
                <a:cs typeface="Helvetica Neue" pitchFamily="34" charset="-120"/>
              </a:rPr>
              <a:t>Amazon</a:t>
            </a:r>
            <a:endParaRPr lang="en-US" sz="2000" dirty="0"/>
          </a:p>
        </p:txBody>
      </p:sp>
      <p:sp>
        <p:nvSpPr>
          <p:cNvPr id="7" name="Text 5"/>
          <p:cNvSpPr/>
          <p:nvPr/>
        </p:nvSpPr>
        <p:spPr>
          <a:xfrm>
            <a:off x="822960" y="2880360"/>
            <a:ext cx="3200400" cy="36576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Voice + cameras + mesh Wi-Fi</a:t>
            </a:r>
            <a:endParaRPr lang="en-US" sz="1200" dirty="0"/>
          </a:p>
        </p:txBody>
      </p:sp>
      <p:sp>
        <p:nvSpPr>
          <p:cNvPr id="8" name="Text 6"/>
          <p:cNvSpPr/>
          <p:nvPr/>
        </p:nvSpPr>
        <p:spPr>
          <a:xfrm>
            <a:off x="822960" y="3246120"/>
            <a:ext cx="3200400" cy="6858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Alexa · Ring · Blink · eero</a:t>
            </a:r>
            <a:endParaRPr lang="en-US" sz="1200" dirty="0"/>
          </a:p>
        </p:txBody>
      </p:sp>
      <p:sp>
        <p:nvSpPr>
          <p:cNvPr id="9" name="Shape 7"/>
          <p:cNvSpPr/>
          <p:nvPr/>
        </p:nvSpPr>
        <p:spPr>
          <a:xfrm>
            <a:off x="4297680" y="2194560"/>
            <a:ext cx="3566160" cy="1828800"/>
          </a:xfrm>
          <a:prstGeom prst="rect">
            <a:avLst/>
          </a:prstGeom>
          <a:solidFill>
            <a:srgbClr val="F5F5F7"/>
          </a:solidFill>
          <a:ln w="12700">
            <a:solidFill>
              <a:srgbClr val="F5F5F7"/>
            </a:solidFill>
            <a:prstDash val="solid"/>
          </a:ln>
        </p:spPr>
      </p:sp>
      <p:sp>
        <p:nvSpPr>
          <p:cNvPr id="10" name="Shape 8"/>
          <p:cNvSpPr/>
          <p:nvPr/>
        </p:nvSpPr>
        <p:spPr>
          <a:xfrm>
            <a:off x="4297680" y="2194560"/>
            <a:ext cx="73152" cy="1828800"/>
          </a:xfrm>
          <a:prstGeom prst="rect">
            <a:avLst/>
          </a:prstGeom>
          <a:solidFill>
            <a:srgbClr val="0071E3"/>
          </a:solidFill>
          <a:ln w="12700">
            <a:solidFill>
              <a:srgbClr val="0071E3"/>
            </a:solidFill>
            <a:prstDash val="solid"/>
          </a:ln>
        </p:spPr>
      </p:sp>
      <p:sp>
        <p:nvSpPr>
          <p:cNvPr id="11" name="Text 9"/>
          <p:cNvSpPr/>
          <p:nvPr/>
        </p:nvSpPr>
        <p:spPr>
          <a:xfrm>
            <a:off x="4572000" y="2377440"/>
            <a:ext cx="3200400" cy="457200"/>
          </a:xfrm>
          <a:prstGeom prst="rect">
            <a:avLst/>
          </a:prstGeom>
          <a:noFill/>
          <a:ln/>
        </p:spPr>
        <p:txBody>
          <a:bodyPr wrap="square" lIns="0" tIns="0" rIns="0" bIns="0" rtlCol="0" anchor="ctr"/>
          <a:lstStyle/>
          <a:p>
            <a:pPr indent="0" marL="0">
              <a:buNone/>
            </a:pPr>
            <a:r>
              <a:rPr lang="en-US" sz="2000" b="1" dirty="0">
                <a:solidFill>
                  <a:srgbClr val="1D1D1F"/>
                </a:solidFill>
                <a:latin typeface="Helvetica Neue" pitchFamily="34" charset="0"/>
                <a:ea typeface="Helvetica Neue" pitchFamily="34" charset="-122"/>
                <a:cs typeface="Helvetica Neue" pitchFamily="34" charset="-120"/>
              </a:rPr>
              <a:t>Google</a:t>
            </a:r>
            <a:endParaRPr lang="en-US" sz="2000" dirty="0"/>
          </a:p>
        </p:txBody>
      </p:sp>
      <p:sp>
        <p:nvSpPr>
          <p:cNvPr id="12" name="Text 10"/>
          <p:cNvSpPr/>
          <p:nvPr/>
        </p:nvSpPr>
        <p:spPr>
          <a:xfrm>
            <a:off x="4572000" y="2880360"/>
            <a:ext cx="3200400" cy="36576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Voice + thermostats + cameras</a:t>
            </a:r>
            <a:endParaRPr lang="en-US" sz="1200" dirty="0"/>
          </a:p>
        </p:txBody>
      </p:sp>
      <p:sp>
        <p:nvSpPr>
          <p:cNvPr id="13" name="Text 11"/>
          <p:cNvSpPr/>
          <p:nvPr/>
        </p:nvSpPr>
        <p:spPr>
          <a:xfrm>
            <a:off x="4572000" y="3246120"/>
            <a:ext cx="3200400" cy="6858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Google Home · Nest · Chromecast</a:t>
            </a:r>
            <a:endParaRPr lang="en-US" sz="1200" dirty="0"/>
          </a:p>
        </p:txBody>
      </p:sp>
      <p:sp>
        <p:nvSpPr>
          <p:cNvPr id="14" name="Shape 12"/>
          <p:cNvSpPr/>
          <p:nvPr/>
        </p:nvSpPr>
        <p:spPr>
          <a:xfrm>
            <a:off x="8046720" y="2194560"/>
            <a:ext cx="3566160" cy="1828800"/>
          </a:xfrm>
          <a:prstGeom prst="rect">
            <a:avLst/>
          </a:prstGeom>
          <a:solidFill>
            <a:srgbClr val="F5F5F7"/>
          </a:solidFill>
          <a:ln w="12700">
            <a:solidFill>
              <a:srgbClr val="F5F5F7"/>
            </a:solidFill>
            <a:prstDash val="solid"/>
          </a:ln>
        </p:spPr>
      </p:sp>
      <p:sp>
        <p:nvSpPr>
          <p:cNvPr id="15" name="Shape 13"/>
          <p:cNvSpPr/>
          <p:nvPr/>
        </p:nvSpPr>
        <p:spPr>
          <a:xfrm>
            <a:off x="8046720" y="2194560"/>
            <a:ext cx="73152" cy="1828800"/>
          </a:xfrm>
          <a:prstGeom prst="rect">
            <a:avLst/>
          </a:prstGeom>
          <a:solidFill>
            <a:srgbClr val="0071E3"/>
          </a:solidFill>
          <a:ln w="12700">
            <a:solidFill>
              <a:srgbClr val="0071E3"/>
            </a:solidFill>
            <a:prstDash val="solid"/>
          </a:ln>
        </p:spPr>
      </p:sp>
      <p:sp>
        <p:nvSpPr>
          <p:cNvPr id="16" name="Text 14"/>
          <p:cNvSpPr/>
          <p:nvPr/>
        </p:nvSpPr>
        <p:spPr>
          <a:xfrm>
            <a:off x="8321040" y="2377440"/>
            <a:ext cx="3200400" cy="457200"/>
          </a:xfrm>
          <a:prstGeom prst="rect">
            <a:avLst/>
          </a:prstGeom>
          <a:noFill/>
          <a:ln/>
        </p:spPr>
        <p:txBody>
          <a:bodyPr wrap="square" lIns="0" tIns="0" rIns="0" bIns="0" rtlCol="0" anchor="ctr"/>
          <a:lstStyle/>
          <a:p>
            <a:pPr indent="0" marL="0">
              <a:buNone/>
            </a:pPr>
            <a:r>
              <a:rPr lang="en-US" sz="2000" b="1" dirty="0">
                <a:solidFill>
                  <a:srgbClr val="1D1D1F"/>
                </a:solidFill>
                <a:latin typeface="Helvetica Neue" pitchFamily="34" charset="0"/>
                <a:ea typeface="Helvetica Neue" pitchFamily="34" charset="-122"/>
                <a:cs typeface="Helvetica Neue" pitchFamily="34" charset="-120"/>
              </a:rPr>
              <a:t>Apple</a:t>
            </a:r>
            <a:endParaRPr lang="en-US" sz="2000" dirty="0"/>
          </a:p>
        </p:txBody>
      </p:sp>
      <p:sp>
        <p:nvSpPr>
          <p:cNvPr id="17" name="Text 15"/>
          <p:cNvSpPr/>
          <p:nvPr/>
        </p:nvSpPr>
        <p:spPr>
          <a:xfrm>
            <a:off x="8321040" y="2880360"/>
            <a:ext cx="3200400" cy="36576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Privacy-first platform</a:t>
            </a:r>
            <a:endParaRPr lang="en-US" sz="1200" dirty="0"/>
          </a:p>
        </p:txBody>
      </p:sp>
      <p:sp>
        <p:nvSpPr>
          <p:cNvPr id="18" name="Text 16"/>
          <p:cNvSpPr/>
          <p:nvPr/>
        </p:nvSpPr>
        <p:spPr>
          <a:xfrm>
            <a:off x="8321040" y="3246120"/>
            <a:ext cx="3200400" cy="6858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Apple Home · HomePod · Apple TV</a:t>
            </a:r>
            <a:endParaRPr lang="en-US" sz="1200" dirty="0"/>
          </a:p>
        </p:txBody>
      </p:sp>
      <p:sp>
        <p:nvSpPr>
          <p:cNvPr id="19" name="Shape 17"/>
          <p:cNvSpPr/>
          <p:nvPr/>
        </p:nvSpPr>
        <p:spPr>
          <a:xfrm>
            <a:off x="548640" y="4206240"/>
            <a:ext cx="3566160" cy="1828800"/>
          </a:xfrm>
          <a:prstGeom prst="rect">
            <a:avLst/>
          </a:prstGeom>
          <a:solidFill>
            <a:srgbClr val="F5F5F7"/>
          </a:solidFill>
          <a:ln w="12700">
            <a:solidFill>
              <a:srgbClr val="F5F5F7"/>
            </a:solidFill>
            <a:prstDash val="solid"/>
          </a:ln>
        </p:spPr>
      </p:sp>
      <p:sp>
        <p:nvSpPr>
          <p:cNvPr id="20" name="Shape 18"/>
          <p:cNvSpPr/>
          <p:nvPr/>
        </p:nvSpPr>
        <p:spPr>
          <a:xfrm>
            <a:off x="548640" y="4206240"/>
            <a:ext cx="73152" cy="1828800"/>
          </a:xfrm>
          <a:prstGeom prst="rect">
            <a:avLst/>
          </a:prstGeom>
          <a:solidFill>
            <a:srgbClr val="0071E3"/>
          </a:solidFill>
          <a:ln w="12700">
            <a:solidFill>
              <a:srgbClr val="0071E3"/>
            </a:solidFill>
            <a:prstDash val="solid"/>
          </a:ln>
        </p:spPr>
      </p:sp>
      <p:sp>
        <p:nvSpPr>
          <p:cNvPr id="21" name="Text 19"/>
          <p:cNvSpPr/>
          <p:nvPr/>
        </p:nvSpPr>
        <p:spPr>
          <a:xfrm>
            <a:off x="822960" y="4389120"/>
            <a:ext cx="3200400" cy="457200"/>
          </a:xfrm>
          <a:prstGeom prst="rect">
            <a:avLst/>
          </a:prstGeom>
          <a:noFill/>
          <a:ln/>
        </p:spPr>
        <p:txBody>
          <a:bodyPr wrap="square" lIns="0" tIns="0" rIns="0" bIns="0" rtlCol="0" anchor="ctr"/>
          <a:lstStyle/>
          <a:p>
            <a:pPr indent="0" marL="0">
              <a:buNone/>
            </a:pPr>
            <a:r>
              <a:rPr lang="en-US" sz="2000" b="1" dirty="0">
                <a:solidFill>
                  <a:srgbClr val="1D1D1F"/>
                </a:solidFill>
                <a:latin typeface="Helvetica Neue" pitchFamily="34" charset="0"/>
                <a:ea typeface="Helvetica Neue" pitchFamily="34" charset="-122"/>
                <a:cs typeface="Helvetica Neue" pitchFamily="34" charset="-120"/>
              </a:rPr>
              <a:t>Samsung</a:t>
            </a:r>
            <a:endParaRPr lang="en-US" sz="2000" dirty="0"/>
          </a:p>
        </p:txBody>
      </p:sp>
      <p:sp>
        <p:nvSpPr>
          <p:cNvPr id="22" name="Text 20"/>
          <p:cNvSpPr/>
          <p:nvPr/>
        </p:nvSpPr>
        <p:spPr>
          <a:xfrm>
            <a:off x="822960" y="4892040"/>
            <a:ext cx="3200400" cy="36576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DIY hub + cross-brand SmartThings</a:t>
            </a:r>
            <a:endParaRPr lang="en-US" sz="1200" dirty="0"/>
          </a:p>
        </p:txBody>
      </p:sp>
      <p:sp>
        <p:nvSpPr>
          <p:cNvPr id="23" name="Text 21"/>
          <p:cNvSpPr/>
          <p:nvPr/>
        </p:nvSpPr>
        <p:spPr>
          <a:xfrm>
            <a:off x="822960" y="5257800"/>
            <a:ext cx="3200400" cy="6858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SmartThings · Family Hub</a:t>
            </a:r>
            <a:endParaRPr lang="en-US" sz="1200" dirty="0"/>
          </a:p>
        </p:txBody>
      </p:sp>
      <p:sp>
        <p:nvSpPr>
          <p:cNvPr id="24" name="Shape 22"/>
          <p:cNvSpPr/>
          <p:nvPr/>
        </p:nvSpPr>
        <p:spPr>
          <a:xfrm>
            <a:off x="4297680" y="4206240"/>
            <a:ext cx="3566160" cy="1828800"/>
          </a:xfrm>
          <a:prstGeom prst="rect">
            <a:avLst/>
          </a:prstGeom>
          <a:solidFill>
            <a:srgbClr val="F5F5F7"/>
          </a:solidFill>
          <a:ln w="12700">
            <a:solidFill>
              <a:srgbClr val="F5F5F7"/>
            </a:solidFill>
            <a:prstDash val="solid"/>
          </a:ln>
        </p:spPr>
      </p:sp>
      <p:sp>
        <p:nvSpPr>
          <p:cNvPr id="25" name="Shape 23"/>
          <p:cNvSpPr/>
          <p:nvPr/>
        </p:nvSpPr>
        <p:spPr>
          <a:xfrm>
            <a:off x="4297680" y="4206240"/>
            <a:ext cx="73152" cy="1828800"/>
          </a:xfrm>
          <a:prstGeom prst="rect">
            <a:avLst/>
          </a:prstGeom>
          <a:solidFill>
            <a:srgbClr val="0071E3"/>
          </a:solidFill>
          <a:ln w="12700">
            <a:solidFill>
              <a:srgbClr val="0071E3"/>
            </a:solidFill>
            <a:prstDash val="solid"/>
          </a:ln>
        </p:spPr>
      </p:sp>
      <p:sp>
        <p:nvSpPr>
          <p:cNvPr id="26" name="Text 24"/>
          <p:cNvSpPr/>
          <p:nvPr/>
        </p:nvSpPr>
        <p:spPr>
          <a:xfrm>
            <a:off x="4572000" y="4389120"/>
            <a:ext cx="3200400" cy="457200"/>
          </a:xfrm>
          <a:prstGeom prst="rect">
            <a:avLst/>
          </a:prstGeom>
          <a:noFill/>
          <a:ln/>
        </p:spPr>
        <p:txBody>
          <a:bodyPr wrap="square" lIns="0" tIns="0" rIns="0" bIns="0" rtlCol="0" anchor="ctr"/>
          <a:lstStyle/>
          <a:p>
            <a:pPr indent="0" marL="0">
              <a:buNone/>
            </a:pPr>
            <a:r>
              <a:rPr lang="en-US" sz="2000" b="1" dirty="0">
                <a:solidFill>
                  <a:srgbClr val="1D1D1F"/>
                </a:solidFill>
                <a:latin typeface="Helvetica Neue" pitchFamily="34" charset="0"/>
                <a:ea typeface="Helvetica Neue" pitchFamily="34" charset="-122"/>
                <a:cs typeface="Helvetica Neue" pitchFamily="34" charset="-120"/>
              </a:rPr>
              <a:t>Resideo / Snap One</a:t>
            </a:r>
            <a:endParaRPr lang="en-US" sz="2000" dirty="0"/>
          </a:p>
        </p:txBody>
      </p:sp>
      <p:sp>
        <p:nvSpPr>
          <p:cNvPr id="27" name="Text 25"/>
          <p:cNvSpPr/>
          <p:nvPr/>
        </p:nvSpPr>
        <p:spPr>
          <a:xfrm>
            <a:off x="4572000" y="4892040"/>
            <a:ext cx="3200400" cy="36576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Pro install dominance</a:t>
            </a:r>
            <a:endParaRPr lang="en-US" sz="1200" dirty="0"/>
          </a:p>
        </p:txBody>
      </p:sp>
      <p:sp>
        <p:nvSpPr>
          <p:cNvPr id="28" name="Text 26"/>
          <p:cNvSpPr/>
          <p:nvPr/>
        </p:nvSpPr>
        <p:spPr>
          <a:xfrm>
            <a:off x="4572000" y="5257800"/>
            <a:ext cx="3200400" cy="6858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Control4 · Honeywell Home</a:t>
            </a:r>
            <a:endParaRPr lang="en-US" sz="1200" dirty="0"/>
          </a:p>
        </p:txBody>
      </p:sp>
      <p:sp>
        <p:nvSpPr>
          <p:cNvPr id="29" name="Shape 27"/>
          <p:cNvSpPr/>
          <p:nvPr/>
        </p:nvSpPr>
        <p:spPr>
          <a:xfrm>
            <a:off x="8046720" y="4206240"/>
            <a:ext cx="3566160" cy="1828800"/>
          </a:xfrm>
          <a:prstGeom prst="rect">
            <a:avLst/>
          </a:prstGeom>
          <a:solidFill>
            <a:srgbClr val="F5F5F7"/>
          </a:solidFill>
          <a:ln w="12700">
            <a:solidFill>
              <a:srgbClr val="F5F5F7"/>
            </a:solidFill>
            <a:prstDash val="solid"/>
          </a:ln>
        </p:spPr>
      </p:sp>
      <p:sp>
        <p:nvSpPr>
          <p:cNvPr id="30" name="Shape 28"/>
          <p:cNvSpPr/>
          <p:nvPr/>
        </p:nvSpPr>
        <p:spPr>
          <a:xfrm>
            <a:off x="8046720" y="4206240"/>
            <a:ext cx="73152" cy="1828800"/>
          </a:xfrm>
          <a:prstGeom prst="rect">
            <a:avLst/>
          </a:prstGeom>
          <a:solidFill>
            <a:srgbClr val="0071E3"/>
          </a:solidFill>
          <a:ln w="12700">
            <a:solidFill>
              <a:srgbClr val="0071E3"/>
            </a:solidFill>
            <a:prstDash val="solid"/>
          </a:ln>
        </p:spPr>
      </p:sp>
      <p:sp>
        <p:nvSpPr>
          <p:cNvPr id="31" name="Text 29"/>
          <p:cNvSpPr/>
          <p:nvPr/>
        </p:nvSpPr>
        <p:spPr>
          <a:xfrm>
            <a:off x="8321040" y="4389120"/>
            <a:ext cx="3200400" cy="457200"/>
          </a:xfrm>
          <a:prstGeom prst="rect">
            <a:avLst/>
          </a:prstGeom>
          <a:noFill/>
          <a:ln/>
        </p:spPr>
        <p:txBody>
          <a:bodyPr wrap="square" lIns="0" tIns="0" rIns="0" bIns="0" rtlCol="0" anchor="ctr"/>
          <a:lstStyle/>
          <a:p>
            <a:pPr indent="0" marL="0">
              <a:buNone/>
            </a:pPr>
            <a:r>
              <a:rPr lang="en-US" sz="2000" b="1" dirty="0">
                <a:solidFill>
                  <a:srgbClr val="1D1D1F"/>
                </a:solidFill>
                <a:latin typeface="Helvetica Neue" pitchFamily="34" charset="0"/>
                <a:ea typeface="Helvetica Neue" pitchFamily="34" charset="-122"/>
                <a:cs typeface="Helvetica Neue" pitchFamily="34" charset="-120"/>
              </a:rPr>
              <a:t>Crestron / Savant</a:t>
            </a:r>
            <a:endParaRPr lang="en-US" sz="2000" dirty="0"/>
          </a:p>
        </p:txBody>
      </p:sp>
      <p:sp>
        <p:nvSpPr>
          <p:cNvPr id="32" name="Text 30"/>
          <p:cNvSpPr/>
          <p:nvPr/>
        </p:nvSpPr>
        <p:spPr>
          <a:xfrm>
            <a:off x="8321040" y="4892040"/>
            <a:ext cx="3200400" cy="36576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Luxury &amp; commercial</a:t>
            </a:r>
            <a:endParaRPr lang="en-US" sz="1200" dirty="0"/>
          </a:p>
        </p:txBody>
      </p:sp>
      <p:sp>
        <p:nvSpPr>
          <p:cNvPr id="33" name="Text 31"/>
          <p:cNvSpPr/>
          <p:nvPr/>
        </p:nvSpPr>
        <p:spPr>
          <a:xfrm>
            <a:off x="8321040" y="5257800"/>
            <a:ext cx="3200400" cy="6858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Crestron Home · Savant Pro</a:t>
            </a:r>
            <a:endParaRPr lang="en-US" sz="1200" dirty="0"/>
          </a:p>
        </p:txBody>
      </p:sp>
      <p:sp>
        <p:nvSpPr>
          <p:cNvPr id="34" name="Shape 32"/>
          <p:cNvSpPr/>
          <p:nvPr/>
        </p:nvSpPr>
        <p:spPr>
          <a:xfrm>
            <a:off x="548640" y="6446520"/>
            <a:ext cx="11064240" cy="0"/>
          </a:xfrm>
          <a:prstGeom prst="line">
            <a:avLst/>
          </a:prstGeom>
          <a:noFill/>
          <a:ln w="9525">
            <a:solidFill>
              <a:srgbClr val="D2D2D7"/>
            </a:solidFill>
            <a:prstDash val="solid"/>
          </a:ln>
        </p:spPr>
      </p:sp>
      <p:sp>
        <p:nvSpPr>
          <p:cNvPr id="35" name="Text 33"/>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36" name="Text 34"/>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Consolidation</a:t>
            </a:r>
            <a:endParaRPr lang="en-US" sz="900" dirty="0"/>
          </a:p>
        </p:txBody>
      </p:sp>
      <p:sp>
        <p:nvSpPr>
          <p:cNvPr id="37" name="Text 35"/>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10</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D1D1F"/>
        </a:solidFill>
      </p:bgPr>
    </p:bg>
    <p:spTree>
      <p:nvGrpSpPr>
        <p:cNvPr id="1" name=""/>
        <p:cNvGrpSpPr/>
        <p:nvPr/>
      </p:nvGrpSpPr>
      <p:grpSpPr>
        <a:xfrm>
          <a:off x="0" y="0"/>
          <a:ext cx="0" cy="0"/>
          <a:chOff x="0" y="0"/>
          <a:chExt cx="0" cy="0"/>
        </a:xfrm>
      </p:grpSpPr>
      <p:sp>
        <p:nvSpPr>
          <p:cNvPr id="2" name="Text 0"/>
          <p:cNvSpPr/>
          <p:nvPr/>
        </p:nvSpPr>
        <p:spPr>
          <a:xfrm>
            <a:off x="548640" y="2377440"/>
            <a:ext cx="10972800" cy="365760"/>
          </a:xfrm>
          <a:prstGeom prst="rect">
            <a:avLst/>
          </a:prstGeom>
          <a:noFill/>
          <a:ln/>
        </p:spPr>
        <p:txBody>
          <a:bodyPr wrap="square" lIns="0" tIns="0" rIns="0" bIns="0" rtlCol="0" anchor="ctr"/>
          <a:lstStyle/>
          <a:p>
            <a:pPr indent="0" marL="0">
              <a:buNone/>
            </a:pPr>
            <a:r>
              <a:rPr lang="en-US" sz="1400" b="1" spc="600" kern="0" dirty="0">
                <a:solidFill>
                  <a:srgbClr val="0071E3"/>
                </a:solidFill>
                <a:latin typeface="Helvetica Neue" pitchFamily="34" charset="0"/>
                <a:ea typeface="Helvetica Neue" pitchFamily="34" charset="-122"/>
                <a:cs typeface="Helvetica Neue" pitchFamily="34" charset="-120"/>
              </a:rPr>
              <a:t>PART THREE</a:t>
            </a:r>
            <a:endParaRPr lang="en-US" sz="1400" dirty="0"/>
          </a:p>
        </p:txBody>
      </p:sp>
      <p:sp>
        <p:nvSpPr>
          <p:cNvPr id="3" name="Text 1"/>
          <p:cNvSpPr/>
          <p:nvPr/>
        </p:nvSpPr>
        <p:spPr>
          <a:xfrm>
            <a:off x="548640" y="2834640"/>
            <a:ext cx="10972800" cy="1280160"/>
          </a:xfrm>
          <a:prstGeom prst="rect">
            <a:avLst/>
          </a:prstGeom>
          <a:noFill/>
          <a:ln/>
        </p:spPr>
        <p:txBody>
          <a:bodyPr wrap="square" lIns="0" tIns="0" rIns="0" bIns="0" rtlCol="0" anchor="ctr"/>
          <a:lstStyle/>
          <a:p>
            <a:pPr indent="0" marL="0">
              <a:buNone/>
            </a:pPr>
            <a:r>
              <a:rPr lang="en-US" sz="5800" b="1" dirty="0">
                <a:solidFill>
                  <a:srgbClr val="FFFFFF"/>
                </a:solidFill>
                <a:latin typeface="Helvetica Neue" pitchFamily="34" charset="0"/>
                <a:ea typeface="Helvetica Neue" pitchFamily="34" charset="-122"/>
                <a:cs typeface="Helvetica Neue" pitchFamily="34" charset="-120"/>
              </a:rPr>
              <a:t>Protocols &amp; Standards</a:t>
            </a:r>
            <a:endParaRPr lang="en-US" sz="5800" dirty="0"/>
          </a:p>
        </p:txBody>
      </p:sp>
      <p:sp>
        <p:nvSpPr>
          <p:cNvPr id="4" name="Text 2"/>
          <p:cNvSpPr/>
          <p:nvPr/>
        </p:nvSpPr>
        <p:spPr>
          <a:xfrm>
            <a:off x="548640" y="4114800"/>
            <a:ext cx="10972800" cy="548640"/>
          </a:xfrm>
          <a:prstGeom prst="rect">
            <a:avLst/>
          </a:prstGeom>
          <a:noFill/>
          <a:ln/>
        </p:spPr>
        <p:txBody>
          <a:bodyPr wrap="square" lIns="0" tIns="0" rIns="0" bIns="0" rtlCol="0" anchor="ctr"/>
          <a:lstStyle/>
          <a:p>
            <a:pPr indent="0" marL="0">
              <a:buNone/>
            </a:pPr>
            <a:r>
              <a:rPr lang="en-US" sz="1800" i="1" dirty="0">
                <a:solidFill>
                  <a:srgbClr val="D2D2D7"/>
                </a:solidFill>
                <a:latin typeface="Helvetica Neue" pitchFamily="34" charset="0"/>
                <a:ea typeface="Helvetica Neue" pitchFamily="34" charset="-122"/>
                <a:cs typeface="Helvetica Neue" pitchFamily="34" charset="-120"/>
              </a:rPr>
              <a:t>Wi-Fi, Bluetooth, Zigbee, Z-Wave, Thread - and the new common language called Matter.</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3 · ORIGINS OF MATTER</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The consortium that finally agreed</a:t>
            </a:r>
            <a:endParaRPr lang="en-US" sz="3600" dirty="0"/>
          </a:p>
        </p:txBody>
      </p:sp>
      <p:sp>
        <p:nvSpPr>
          <p:cNvPr id="4" name="Text 2"/>
          <p:cNvSpPr/>
          <p:nvPr/>
        </p:nvSpPr>
        <p:spPr>
          <a:xfrm>
            <a:off x="548640" y="1828800"/>
            <a:ext cx="10972800" cy="640080"/>
          </a:xfrm>
          <a:prstGeom prst="rect">
            <a:avLst/>
          </a:prstGeom>
          <a:noFill/>
          <a:ln/>
        </p:spPr>
        <p:txBody>
          <a:bodyPr wrap="square" lIns="0" tIns="0" rIns="0" bIns="0" rtlCol="0" anchor="ctr"/>
          <a:lstStyle/>
          <a:p>
            <a:pPr indent="0" marL="0">
              <a:buNone/>
            </a:pPr>
            <a:r>
              <a:rPr lang="en-US" sz="1600" dirty="0">
                <a:solidFill>
                  <a:srgbClr val="424245"/>
                </a:solidFill>
                <a:latin typeface="Helvetica Neue" pitchFamily="34" charset="0"/>
                <a:ea typeface="Helvetica Neue" pitchFamily="34" charset="-122"/>
                <a:cs typeface="Helvetica Neue" pitchFamily="34" charset="-120"/>
              </a:rPr>
              <a:t>It started as </a:t>
            </a:r>
            <a:pPr indent="0" marL="0">
              <a:buNone/>
            </a:pPr>
            <a:r>
              <a:rPr lang="en-US" sz="1600" b="1" dirty="0">
                <a:solidFill>
                  <a:srgbClr val="1D1D1F"/>
                </a:solidFill>
                <a:latin typeface="Helvetica Neue" pitchFamily="34" charset="0"/>
                <a:ea typeface="Helvetica Neue" pitchFamily="34" charset="-122"/>
                <a:cs typeface="Helvetica Neue" pitchFamily="34" charset="-120"/>
              </a:rPr>
              <a:t>Project CHIP</a:t>
            </a:r>
            <a:pPr indent="0" marL="0">
              <a:buNone/>
            </a:pPr>
            <a:r>
              <a:rPr lang="en-US" sz="1600" dirty="0">
                <a:solidFill>
                  <a:srgbClr val="424245"/>
                </a:solidFill>
                <a:latin typeface="Helvetica Neue" pitchFamily="34" charset="0"/>
                <a:ea typeface="Helvetica Neue" pitchFamily="34" charset="-122"/>
                <a:cs typeface="Helvetica Neue" pitchFamily="34" charset="-120"/>
              </a:rPr>
              <a:t> — Connected Home over IP — announced in December 2019 by Amazon, Apple, Google, and the Zigbee Alliance.</a:t>
            </a:r>
            <a:endParaRPr lang="en-US" sz="1600" dirty="0"/>
          </a:p>
        </p:txBody>
      </p:sp>
      <p:sp>
        <p:nvSpPr>
          <p:cNvPr id="5" name="Text 3"/>
          <p:cNvSpPr/>
          <p:nvPr/>
        </p:nvSpPr>
        <p:spPr>
          <a:xfrm>
            <a:off x="548640" y="2514600"/>
            <a:ext cx="10972800" cy="640080"/>
          </a:xfrm>
          <a:prstGeom prst="rect">
            <a:avLst/>
          </a:prstGeom>
          <a:noFill/>
          <a:ln/>
        </p:spPr>
        <p:txBody>
          <a:bodyPr wrap="square" lIns="0" tIns="0" rIns="0" bIns="0" rtlCol="0" anchor="ctr"/>
          <a:lstStyle/>
          <a:p>
            <a:pPr indent="0" marL="0">
              <a:buNone/>
            </a:pPr>
            <a:r>
              <a:rPr lang="en-US" sz="1600" dirty="0">
                <a:solidFill>
                  <a:srgbClr val="424245"/>
                </a:solidFill>
                <a:latin typeface="Helvetica Neue" pitchFamily="34" charset="0"/>
                <a:ea typeface="Helvetica Neue" pitchFamily="34" charset="-122"/>
                <a:cs typeface="Helvetica Neue" pitchFamily="34" charset="-120"/>
              </a:rPr>
              <a:t>The Zigbee Alliance renamed itself the </a:t>
            </a:r>
            <a:pPr indent="0" marL="0">
              <a:buNone/>
            </a:pPr>
            <a:r>
              <a:rPr lang="en-US" sz="1600" b="1" dirty="0">
                <a:solidFill>
                  <a:srgbClr val="1D1D1F"/>
                </a:solidFill>
                <a:latin typeface="Helvetica Neue" pitchFamily="34" charset="0"/>
                <a:ea typeface="Helvetica Neue" pitchFamily="34" charset="-122"/>
                <a:cs typeface="Helvetica Neue" pitchFamily="34" charset="-120"/>
              </a:rPr>
              <a:t>Connectivity Standards Alliance (CSA)</a:t>
            </a:r>
            <a:pPr indent="0" marL="0">
              <a:buNone/>
            </a:pPr>
            <a:r>
              <a:rPr lang="en-US" sz="1600" dirty="0">
                <a:solidFill>
                  <a:srgbClr val="424245"/>
                </a:solidFill>
                <a:latin typeface="Helvetica Neue" pitchFamily="34" charset="0"/>
                <a:ea typeface="Helvetica Neue" pitchFamily="34" charset="-122"/>
                <a:cs typeface="Helvetica Neue" pitchFamily="34" charset="-120"/>
              </a:rPr>
              <a:t> in 2021.  Matter 1.0 shipped in October 2022.</a:t>
            </a:r>
            <a:endParaRPr lang="en-US" sz="1600" dirty="0"/>
          </a:p>
        </p:txBody>
      </p:sp>
      <p:sp>
        <p:nvSpPr>
          <p:cNvPr id="6" name="Shape 4"/>
          <p:cNvSpPr/>
          <p:nvPr/>
        </p:nvSpPr>
        <p:spPr>
          <a:xfrm>
            <a:off x="548640" y="3657600"/>
            <a:ext cx="2651760" cy="2286000"/>
          </a:xfrm>
          <a:prstGeom prst="rect">
            <a:avLst/>
          </a:prstGeom>
          <a:solidFill>
            <a:srgbClr val="F5F5F7"/>
          </a:solidFill>
          <a:ln w="12700">
            <a:solidFill>
              <a:srgbClr val="F5F5F7"/>
            </a:solidFill>
            <a:prstDash val="solid"/>
          </a:ln>
        </p:spPr>
      </p:sp>
      <p:sp>
        <p:nvSpPr>
          <p:cNvPr id="7" name="Text 5"/>
          <p:cNvSpPr/>
          <p:nvPr/>
        </p:nvSpPr>
        <p:spPr>
          <a:xfrm>
            <a:off x="777240" y="3794760"/>
            <a:ext cx="2194560" cy="457200"/>
          </a:xfrm>
          <a:prstGeom prst="rect">
            <a:avLst/>
          </a:prstGeom>
          <a:noFill/>
          <a:ln/>
        </p:spPr>
        <p:txBody>
          <a:bodyPr wrap="square" lIns="0" tIns="0" rIns="0" bIns="0" rtlCol="0" anchor="ctr"/>
          <a:lstStyle/>
          <a:p>
            <a:pPr indent="0" marL="0">
              <a:buNone/>
            </a:pPr>
            <a:r>
              <a:rPr lang="en-US" sz="1600" b="1" dirty="0">
                <a:solidFill>
                  <a:srgbClr val="0071E3"/>
                </a:solidFill>
                <a:latin typeface="Helvetica Neue" pitchFamily="34" charset="0"/>
                <a:ea typeface="Helvetica Neue" pitchFamily="34" charset="-122"/>
                <a:cs typeface="Helvetica Neue" pitchFamily="34" charset="-120"/>
              </a:rPr>
              <a:t>Apple</a:t>
            </a:r>
            <a:endParaRPr lang="en-US" sz="1600" dirty="0"/>
          </a:p>
        </p:txBody>
      </p:sp>
      <p:sp>
        <p:nvSpPr>
          <p:cNvPr id="8" name="Text 6"/>
          <p:cNvSpPr/>
          <p:nvPr/>
        </p:nvSpPr>
        <p:spPr>
          <a:xfrm>
            <a:off x="777240" y="4251960"/>
            <a:ext cx="2194560" cy="155448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Pushed Wi-Fi + Thread, secure commissioning, identity model from HomeKit.</a:t>
            </a:r>
            <a:endParaRPr lang="en-US" sz="1200" dirty="0"/>
          </a:p>
        </p:txBody>
      </p:sp>
      <p:sp>
        <p:nvSpPr>
          <p:cNvPr id="9" name="Shape 7"/>
          <p:cNvSpPr/>
          <p:nvPr/>
        </p:nvSpPr>
        <p:spPr>
          <a:xfrm>
            <a:off x="3383280" y="3657600"/>
            <a:ext cx="2651760" cy="2286000"/>
          </a:xfrm>
          <a:prstGeom prst="rect">
            <a:avLst/>
          </a:prstGeom>
          <a:solidFill>
            <a:srgbClr val="F5F5F7"/>
          </a:solidFill>
          <a:ln w="12700">
            <a:solidFill>
              <a:srgbClr val="F5F5F7"/>
            </a:solidFill>
            <a:prstDash val="solid"/>
          </a:ln>
        </p:spPr>
      </p:sp>
      <p:sp>
        <p:nvSpPr>
          <p:cNvPr id="10" name="Text 8"/>
          <p:cNvSpPr/>
          <p:nvPr/>
        </p:nvSpPr>
        <p:spPr>
          <a:xfrm>
            <a:off x="3611880" y="3794760"/>
            <a:ext cx="2194560" cy="457200"/>
          </a:xfrm>
          <a:prstGeom prst="rect">
            <a:avLst/>
          </a:prstGeom>
          <a:noFill/>
          <a:ln/>
        </p:spPr>
        <p:txBody>
          <a:bodyPr wrap="square" lIns="0" tIns="0" rIns="0" bIns="0" rtlCol="0" anchor="ctr"/>
          <a:lstStyle/>
          <a:p>
            <a:pPr indent="0" marL="0">
              <a:buNone/>
            </a:pPr>
            <a:r>
              <a:rPr lang="en-US" sz="1600" b="1" dirty="0">
                <a:solidFill>
                  <a:srgbClr val="0071E3"/>
                </a:solidFill>
                <a:latin typeface="Helvetica Neue" pitchFamily="34" charset="0"/>
                <a:ea typeface="Helvetica Neue" pitchFamily="34" charset="-122"/>
                <a:cs typeface="Helvetica Neue" pitchFamily="34" charset="-120"/>
              </a:rPr>
              <a:t>Google</a:t>
            </a:r>
            <a:endParaRPr lang="en-US" sz="1600" dirty="0"/>
          </a:p>
        </p:txBody>
      </p:sp>
      <p:sp>
        <p:nvSpPr>
          <p:cNvPr id="11" name="Text 9"/>
          <p:cNvSpPr/>
          <p:nvPr/>
        </p:nvSpPr>
        <p:spPr>
          <a:xfrm>
            <a:off x="3611880" y="4251960"/>
            <a:ext cx="2194560" cy="155448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Brought Thread (born at Nest) and Weave codebase for the foundation.</a:t>
            </a:r>
            <a:endParaRPr lang="en-US" sz="1200" dirty="0"/>
          </a:p>
        </p:txBody>
      </p:sp>
      <p:sp>
        <p:nvSpPr>
          <p:cNvPr id="12" name="Shape 10"/>
          <p:cNvSpPr/>
          <p:nvPr/>
        </p:nvSpPr>
        <p:spPr>
          <a:xfrm>
            <a:off x="6217920" y="3657600"/>
            <a:ext cx="2651760" cy="2286000"/>
          </a:xfrm>
          <a:prstGeom prst="rect">
            <a:avLst/>
          </a:prstGeom>
          <a:solidFill>
            <a:srgbClr val="F5F5F7"/>
          </a:solidFill>
          <a:ln w="12700">
            <a:solidFill>
              <a:srgbClr val="F5F5F7"/>
            </a:solidFill>
            <a:prstDash val="solid"/>
          </a:ln>
        </p:spPr>
      </p:sp>
      <p:sp>
        <p:nvSpPr>
          <p:cNvPr id="13" name="Text 11"/>
          <p:cNvSpPr/>
          <p:nvPr/>
        </p:nvSpPr>
        <p:spPr>
          <a:xfrm>
            <a:off x="6446520" y="3794760"/>
            <a:ext cx="2194560" cy="457200"/>
          </a:xfrm>
          <a:prstGeom prst="rect">
            <a:avLst/>
          </a:prstGeom>
          <a:noFill/>
          <a:ln/>
        </p:spPr>
        <p:txBody>
          <a:bodyPr wrap="square" lIns="0" tIns="0" rIns="0" bIns="0" rtlCol="0" anchor="ctr"/>
          <a:lstStyle/>
          <a:p>
            <a:pPr indent="0" marL="0">
              <a:buNone/>
            </a:pPr>
            <a:r>
              <a:rPr lang="en-US" sz="1600" b="1" dirty="0">
                <a:solidFill>
                  <a:srgbClr val="0071E3"/>
                </a:solidFill>
                <a:latin typeface="Helvetica Neue" pitchFamily="34" charset="0"/>
                <a:ea typeface="Helvetica Neue" pitchFamily="34" charset="-122"/>
                <a:cs typeface="Helvetica Neue" pitchFamily="34" charset="-120"/>
              </a:rPr>
              <a:t>Amazon</a:t>
            </a:r>
            <a:endParaRPr lang="en-US" sz="1600" dirty="0"/>
          </a:p>
        </p:txBody>
      </p:sp>
      <p:sp>
        <p:nvSpPr>
          <p:cNvPr id="14" name="Text 12"/>
          <p:cNvSpPr/>
          <p:nvPr/>
        </p:nvSpPr>
        <p:spPr>
          <a:xfrm>
            <a:off x="6446520" y="4251960"/>
            <a:ext cx="2194560" cy="155448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Brought scale - the largest installed base of smart speakers and routers.</a:t>
            </a:r>
            <a:endParaRPr lang="en-US" sz="1200" dirty="0"/>
          </a:p>
        </p:txBody>
      </p:sp>
      <p:sp>
        <p:nvSpPr>
          <p:cNvPr id="15" name="Shape 13"/>
          <p:cNvSpPr/>
          <p:nvPr/>
        </p:nvSpPr>
        <p:spPr>
          <a:xfrm>
            <a:off x="9052560" y="3657600"/>
            <a:ext cx="2651760" cy="2286000"/>
          </a:xfrm>
          <a:prstGeom prst="rect">
            <a:avLst/>
          </a:prstGeom>
          <a:solidFill>
            <a:srgbClr val="F5F5F7"/>
          </a:solidFill>
          <a:ln w="12700">
            <a:solidFill>
              <a:srgbClr val="F5F5F7"/>
            </a:solidFill>
            <a:prstDash val="solid"/>
          </a:ln>
        </p:spPr>
      </p:sp>
      <p:sp>
        <p:nvSpPr>
          <p:cNvPr id="16" name="Text 14"/>
          <p:cNvSpPr/>
          <p:nvPr/>
        </p:nvSpPr>
        <p:spPr>
          <a:xfrm>
            <a:off x="9281160" y="3794760"/>
            <a:ext cx="2194560" cy="457200"/>
          </a:xfrm>
          <a:prstGeom prst="rect">
            <a:avLst/>
          </a:prstGeom>
          <a:noFill/>
          <a:ln/>
        </p:spPr>
        <p:txBody>
          <a:bodyPr wrap="square" lIns="0" tIns="0" rIns="0" bIns="0" rtlCol="0" anchor="ctr"/>
          <a:lstStyle/>
          <a:p>
            <a:pPr indent="0" marL="0">
              <a:buNone/>
            </a:pPr>
            <a:r>
              <a:rPr lang="en-US" sz="1600" b="1" dirty="0">
                <a:solidFill>
                  <a:srgbClr val="0071E3"/>
                </a:solidFill>
                <a:latin typeface="Helvetica Neue" pitchFamily="34" charset="0"/>
                <a:ea typeface="Helvetica Neue" pitchFamily="34" charset="-122"/>
                <a:cs typeface="Helvetica Neue" pitchFamily="34" charset="-120"/>
              </a:rPr>
              <a:t>Samsung + 400 more</a:t>
            </a:r>
            <a:endParaRPr lang="en-US" sz="1600" dirty="0"/>
          </a:p>
        </p:txBody>
      </p:sp>
      <p:sp>
        <p:nvSpPr>
          <p:cNvPr id="17" name="Text 15"/>
          <p:cNvSpPr/>
          <p:nvPr/>
        </p:nvSpPr>
        <p:spPr>
          <a:xfrm>
            <a:off x="9281160" y="4251960"/>
            <a:ext cx="2194560" cy="155448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Bulb makers, lock makers, chip vendors. Hundreds of companies signed on.</a:t>
            </a:r>
            <a:endParaRPr lang="en-US" sz="1200" dirty="0"/>
          </a:p>
        </p:txBody>
      </p:sp>
      <p:sp>
        <p:nvSpPr>
          <p:cNvPr id="18" name="Shape 16"/>
          <p:cNvSpPr/>
          <p:nvPr/>
        </p:nvSpPr>
        <p:spPr>
          <a:xfrm>
            <a:off x="548640" y="6446520"/>
            <a:ext cx="11064240" cy="0"/>
          </a:xfrm>
          <a:prstGeom prst="line">
            <a:avLst/>
          </a:prstGeom>
          <a:noFill/>
          <a:ln w="9525">
            <a:solidFill>
              <a:srgbClr val="D2D2D7"/>
            </a:solidFill>
            <a:prstDash val="solid"/>
          </a:ln>
        </p:spPr>
      </p:sp>
      <p:sp>
        <p:nvSpPr>
          <p:cNvPr id="19" name="Text 17"/>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0" name="Text 18"/>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Standards</a:t>
            </a:r>
            <a:endParaRPr lang="en-US" sz="900" dirty="0"/>
          </a:p>
        </p:txBody>
      </p:sp>
      <p:sp>
        <p:nvSpPr>
          <p:cNvPr id="21" name="Text 19"/>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11</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3 · MATTER</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What Matter actually is</a:t>
            </a:r>
            <a:endParaRPr lang="en-US" sz="3600" dirty="0"/>
          </a:p>
        </p:txBody>
      </p:sp>
      <p:sp>
        <p:nvSpPr>
          <p:cNvPr id="4" name="Shape 2"/>
          <p:cNvSpPr/>
          <p:nvPr/>
        </p:nvSpPr>
        <p:spPr>
          <a:xfrm>
            <a:off x="548640" y="1828800"/>
            <a:ext cx="11064240" cy="1280160"/>
          </a:xfrm>
          <a:prstGeom prst="rect">
            <a:avLst/>
          </a:prstGeom>
          <a:solidFill>
            <a:srgbClr val="1D1D1F"/>
          </a:solidFill>
          <a:ln w="12700">
            <a:solidFill>
              <a:srgbClr val="1D1D1F"/>
            </a:solidFill>
            <a:prstDash val="solid"/>
          </a:ln>
        </p:spPr>
      </p:sp>
      <p:sp>
        <p:nvSpPr>
          <p:cNvPr id="5" name="Text 3"/>
          <p:cNvSpPr/>
          <p:nvPr/>
        </p:nvSpPr>
        <p:spPr>
          <a:xfrm>
            <a:off x="822960" y="1965960"/>
            <a:ext cx="10515600" cy="548640"/>
          </a:xfrm>
          <a:prstGeom prst="rect">
            <a:avLst/>
          </a:prstGeom>
          <a:noFill/>
          <a:ln/>
        </p:spPr>
        <p:txBody>
          <a:bodyPr wrap="square" lIns="0" tIns="0" rIns="0" bIns="0" rtlCol="0" anchor="ctr"/>
          <a:lstStyle/>
          <a:p>
            <a:pPr indent="0" marL="0">
              <a:buNone/>
            </a:pPr>
            <a:r>
              <a:rPr lang="en-US" sz="2200" b="1" dirty="0">
                <a:solidFill>
                  <a:srgbClr val="FFFFFF"/>
                </a:solidFill>
                <a:latin typeface="Helvetica Neue" pitchFamily="34" charset="0"/>
                <a:ea typeface="Helvetica Neue" pitchFamily="34" charset="-122"/>
                <a:cs typeface="Helvetica Neue" pitchFamily="34" charset="-120"/>
              </a:rPr>
              <a:t>Matter is an application-layer standard.</a:t>
            </a:r>
            <a:endParaRPr lang="en-US" sz="2200" dirty="0"/>
          </a:p>
        </p:txBody>
      </p:sp>
      <p:sp>
        <p:nvSpPr>
          <p:cNvPr id="6" name="Text 4"/>
          <p:cNvSpPr/>
          <p:nvPr/>
        </p:nvSpPr>
        <p:spPr>
          <a:xfrm>
            <a:off x="822960" y="2514600"/>
            <a:ext cx="10515600" cy="548640"/>
          </a:xfrm>
          <a:prstGeom prst="rect">
            <a:avLst/>
          </a:prstGeom>
          <a:noFill/>
          <a:ln/>
        </p:spPr>
        <p:txBody>
          <a:bodyPr wrap="square" lIns="0" tIns="0" rIns="0" bIns="0" rtlCol="0" anchor="ctr"/>
          <a:lstStyle/>
          <a:p>
            <a:pPr indent="0" marL="0">
              <a:buNone/>
            </a:pPr>
            <a:r>
              <a:rPr lang="en-US" sz="1400" i="1" dirty="0">
                <a:solidFill>
                  <a:srgbClr val="D2D2D7"/>
                </a:solidFill>
                <a:latin typeface="Helvetica Neue" pitchFamily="34" charset="0"/>
                <a:ea typeface="Helvetica Neue" pitchFamily="34" charset="-122"/>
                <a:cs typeface="Helvetica Neue" pitchFamily="34" charset="-120"/>
              </a:rPr>
              <a:t>It says HOW devices describe themselves and HOW commands flow. It doesn't replace your radios - it sits on top of them.</a:t>
            </a:r>
            <a:endParaRPr lang="en-US" sz="1400" dirty="0"/>
          </a:p>
        </p:txBody>
      </p:sp>
      <p:sp>
        <p:nvSpPr>
          <p:cNvPr id="7" name="Shape 5"/>
          <p:cNvSpPr/>
          <p:nvPr/>
        </p:nvSpPr>
        <p:spPr>
          <a:xfrm>
            <a:off x="548640" y="3474720"/>
            <a:ext cx="3566160" cy="2468880"/>
          </a:xfrm>
          <a:prstGeom prst="rect">
            <a:avLst/>
          </a:prstGeom>
          <a:solidFill>
            <a:srgbClr val="F5F5F7"/>
          </a:solidFill>
          <a:ln w="12700">
            <a:solidFill>
              <a:srgbClr val="F5F5F7"/>
            </a:solidFill>
            <a:prstDash val="solid"/>
          </a:ln>
        </p:spPr>
      </p:sp>
      <p:sp>
        <p:nvSpPr>
          <p:cNvPr id="8" name="Shape 6"/>
          <p:cNvSpPr/>
          <p:nvPr/>
        </p:nvSpPr>
        <p:spPr>
          <a:xfrm>
            <a:off x="548640" y="3474720"/>
            <a:ext cx="3566160" cy="73152"/>
          </a:xfrm>
          <a:prstGeom prst="rect">
            <a:avLst/>
          </a:prstGeom>
          <a:solidFill>
            <a:srgbClr val="0071E3"/>
          </a:solidFill>
          <a:ln w="12700">
            <a:solidFill>
              <a:srgbClr val="0071E3"/>
            </a:solidFill>
            <a:prstDash val="solid"/>
          </a:ln>
        </p:spPr>
      </p:sp>
      <p:sp>
        <p:nvSpPr>
          <p:cNvPr id="9" name="Text 7"/>
          <p:cNvSpPr/>
          <p:nvPr/>
        </p:nvSpPr>
        <p:spPr>
          <a:xfrm>
            <a:off x="822960" y="3657600"/>
            <a:ext cx="10972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01</a:t>
            </a:r>
            <a:endParaRPr lang="en-US" sz="2800" dirty="0"/>
          </a:p>
        </p:txBody>
      </p:sp>
      <p:sp>
        <p:nvSpPr>
          <p:cNvPr id="10" name="Text 8"/>
          <p:cNvSpPr/>
          <p:nvPr/>
        </p:nvSpPr>
        <p:spPr>
          <a:xfrm>
            <a:off x="822960" y="4206240"/>
            <a:ext cx="3200400" cy="45720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Runs over IP</a:t>
            </a:r>
            <a:endParaRPr lang="en-US" sz="1800" dirty="0"/>
          </a:p>
        </p:txBody>
      </p:sp>
      <p:sp>
        <p:nvSpPr>
          <p:cNvPr id="11" name="Text 9"/>
          <p:cNvSpPr/>
          <p:nvPr/>
        </p:nvSpPr>
        <p:spPr>
          <a:xfrm>
            <a:off x="822960" y="4709160"/>
            <a:ext cx="3200400" cy="118872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Wi-Fi, Ethernet, and Thread.  No more 'is this Zigbee or Z-Wave?' headaches for users.</a:t>
            </a:r>
            <a:endParaRPr lang="en-US" sz="1200" dirty="0"/>
          </a:p>
        </p:txBody>
      </p:sp>
      <p:sp>
        <p:nvSpPr>
          <p:cNvPr id="12" name="Shape 10"/>
          <p:cNvSpPr/>
          <p:nvPr/>
        </p:nvSpPr>
        <p:spPr>
          <a:xfrm>
            <a:off x="4297680" y="3474720"/>
            <a:ext cx="3566160" cy="2468880"/>
          </a:xfrm>
          <a:prstGeom prst="rect">
            <a:avLst/>
          </a:prstGeom>
          <a:solidFill>
            <a:srgbClr val="F5F5F7"/>
          </a:solidFill>
          <a:ln w="12700">
            <a:solidFill>
              <a:srgbClr val="F5F5F7"/>
            </a:solidFill>
            <a:prstDash val="solid"/>
          </a:ln>
        </p:spPr>
      </p:sp>
      <p:sp>
        <p:nvSpPr>
          <p:cNvPr id="13" name="Shape 11"/>
          <p:cNvSpPr/>
          <p:nvPr/>
        </p:nvSpPr>
        <p:spPr>
          <a:xfrm>
            <a:off x="4297680" y="3474720"/>
            <a:ext cx="3566160" cy="73152"/>
          </a:xfrm>
          <a:prstGeom prst="rect">
            <a:avLst/>
          </a:prstGeom>
          <a:solidFill>
            <a:srgbClr val="0071E3"/>
          </a:solidFill>
          <a:ln w="12700">
            <a:solidFill>
              <a:srgbClr val="0071E3"/>
            </a:solidFill>
            <a:prstDash val="solid"/>
          </a:ln>
        </p:spPr>
      </p:sp>
      <p:sp>
        <p:nvSpPr>
          <p:cNvPr id="14" name="Text 12"/>
          <p:cNvSpPr/>
          <p:nvPr/>
        </p:nvSpPr>
        <p:spPr>
          <a:xfrm>
            <a:off x="4572000" y="3657600"/>
            <a:ext cx="10972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02</a:t>
            </a:r>
            <a:endParaRPr lang="en-US" sz="2800" dirty="0"/>
          </a:p>
        </p:txBody>
      </p:sp>
      <p:sp>
        <p:nvSpPr>
          <p:cNvPr id="15" name="Text 13"/>
          <p:cNvSpPr/>
          <p:nvPr/>
        </p:nvSpPr>
        <p:spPr>
          <a:xfrm>
            <a:off x="4572000" y="4206240"/>
            <a:ext cx="3200400" cy="45720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Local first</a:t>
            </a:r>
            <a:endParaRPr lang="en-US" sz="1800" dirty="0"/>
          </a:p>
        </p:txBody>
      </p:sp>
      <p:sp>
        <p:nvSpPr>
          <p:cNvPr id="16" name="Text 14"/>
          <p:cNvSpPr/>
          <p:nvPr/>
        </p:nvSpPr>
        <p:spPr>
          <a:xfrm>
            <a:off x="4572000" y="4709160"/>
            <a:ext cx="3200400" cy="118872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Devices control each other on your LAN.  Cloud is optional, not required.</a:t>
            </a:r>
            <a:endParaRPr lang="en-US" sz="1200" dirty="0"/>
          </a:p>
        </p:txBody>
      </p:sp>
      <p:sp>
        <p:nvSpPr>
          <p:cNvPr id="17" name="Shape 15"/>
          <p:cNvSpPr/>
          <p:nvPr/>
        </p:nvSpPr>
        <p:spPr>
          <a:xfrm>
            <a:off x="8046720" y="3474720"/>
            <a:ext cx="3566160" cy="2468880"/>
          </a:xfrm>
          <a:prstGeom prst="rect">
            <a:avLst/>
          </a:prstGeom>
          <a:solidFill>
            <a:srgbClr val="F5F5F7"/>
          </a:solidFill>
          <a:ln w="12700">
            <a:solidFill>
              <a:srgbClr val="F5F5F7"/>
            </a:solidFill>
            <a:prstDash val="solid"/>
          </a:ln>
        </p:spPr>
      </p:sp>
      <p:sp>
        <p:nvSpPr>
          <p:cNvPr id="18" name="Shape 16"/>
          <p:cNvSpPr/>
          <p:nvPr/>
        </p:nvSpPr>
        <p:spPr>
          <a:xfrm>
            <a:off x="8046720" y="3474720"/>
            <a:ext cx="3566160" cy="73152"/>
          </a:xfrm>
          <a:prstGeom prst="rect">
            <a:avLst/>
          </a:prstGeom>
          <a:solidFill>
            <a:srgbClr val="0071E3"/>
          </a:solidFill>
          <a:ln w="12700">
            <a:solidFill>
              <a:srgbClr val="0071E3"/>
            </a:solidFill>
            <a:prstDash val="solid"/>
          </a:ln>
        </p:spPr>
      </p:sp>
      <p:sp>
        <p:nvSpPr>
          <p:cNvPr id="19" name="Text 17"/>
          <p:cNvSpPr/>
          <p:nvPr/>
        </p:nvSpPr>
        <p:spPr>
          <a:xfrm>
            <a:off x="8321040" y="3657600"/>
            <a:ext cx="10972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03</a:t>
            </a:r>
            <a:endParaRPr lang="en-US" sz="2800" dirty="0"/>
          </a:p>
        </p:txBody>
      </p:sp>
      <p:sp>
        <p:nvSpPr>
          <p:cNvPr id="20" name="Text 18"/>
          <p:cNvSpPr/>
          <p:nvPr/>
        </p:nvSpPr>
        <p:spPr>
          <a:xfrm>
            <a:off x="8321040" y="4206240"/>
            <a:ext cx="3200400" cy="45720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Multi-admin</a:t>
            </a:r>
            <a:endParaRPr lang="en-US" sz="1800" dirty="0"/>
          </a:p>
        </p:txBody>
      </p:sp>
      <p:sp>
        <p:nvSpPr>
          <p:cNvPr id="21" name="Text 19"/>
          <p:cNvSpPr/>
          <p:nvPr/>
        </p:nvSpPr>
        <p:spPr>
          <a:xfrm>
            <a:off x="8321040" y="4709160"/>
            <a:ext cx="3200400" cy="118872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One bulb can be controlled by Apple Home AND Alexa AND Google Home at the same time.</a:t>
            </a:r>
            <a:endParaRPr lang="en-US" sz="1200" dirty="0"/>
          </a:p>
        </p:txBody>
      </p:sp>
      <p:sp>
        <p:nvSpPr>
          <p:cNvPr id="22" name="Shape 20"/>
          <p:cNvSpPr/>
          <p:nvPr/>
        </p:nvSpPr>
        <p:spPr>
          <a:xfrm>
            <a:off x="548640" y="6446520"/>
            <a:ext cx="11064240" cy="0"/>
          </a:xfrm>
          <a:prstGeom prst="line">
            <a:avLst/>
          </a:prstGeom>
          <a:noFill/>
          <a:ln w="9525">
            <a:solidFill>
              <a:srgbClr val="D2D2D7"/>
            </a:solidFill>
            <a:prstDash val="solid"/>
          </a:ln>
        </p:spPr>
      </p:sp>
      <p:sp>
        <p:nvSpPr>
          <p:cNvPr id="23" name="Text 21"/>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4" name="Text 22"/>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Standards</a:t>
            </a:r>
            <a:endParaRPr lang="en-US" sz="900" dirty="0"/>
          </a:p>
        </p:txBody>
      </p:sp>
      <p:sp>
        <p:nvSpPr>
          <p:cNvPr id="25" name="Text 23"/>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12</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3 · THREAD</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Thread - the mesh that speaks IP</a:t>
            </a:r>
            <a:endParaRPr lang="en-US" sz="3600" dirty="0"/>
          </a:p>
        </p:txBody>
      </p:sp>
      <p:sp>
        <p:nvSpPr>
          <p:cNvPr id="4" name="Text 2"/>
          <p:cNvSpPr/>
          <p:nvPr/>
        </p:nvSpPr>
        <p:spPr>
          <a:xfrm>
            <a:off x="548640" y="1783080"/>
            <a:ext cx="10972800" cy="54864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Think of Thread as Wi-Fi for tiny, battery-powered things. No router needed - the devices themselves form the network.</a:t>
            </a:r>
            <a:endParaRPr lang="en-US" sz="1600" dirty="0"/>
          </a:p>
        </p:txBody>
      </p:sp>
      <p:sp>
        <p:nvSpPr>
          <p:cNvPr id="5" name="Text 3"/>
          <p:cNvSpPr/>
          <p:nvPr/>
        </p:nvSpPr>
        <p:spPr>
          <a:xfrm>
            <a:off x="548640" y="2423160"/>
            <a:ext cx="6766560" cy="3657600"/>
          </a:xfrm>
          <a:prstGeom prst="rect">
            <a:avLst/>
          </a:prstGeom>
          <a:noFill/>
          <a:ln/>
        </p:spPr>
        <p:txBody>
          <a:bodyPr wrap="square" lIns="0" tIns="0" rIns="0" bIns="0" rtlCol="0" anchor="ctr"/>
          <a:lstStyle/>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Born inside Nest. Released as an open standard in 2014 through the Thread Group.</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Runs on 802.15.4 — same physical radio as Zigbee — but with IPv6 baked in.</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Self-healing mesh: every powered device acts as a router.</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Battery devices sleep most of the time and wake up to talk.</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Needs a 'border router' to bridge Thread to your LAN — HomePod mini, Apple TV 4K, Nest Hub, eero 6+, etc.</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You probably already own one and didn't know it.</a:t>
            </a:r>
            <a:endParaRPr lang="en-US" sz="1300" dirty="0"/>
          </a:p>
        </p:txBody>
      </p:sp>
      <p:sp>
        <p:nvSpPr>
          <p:cNvPr id="6" name="Shape 4"/>
          <p:cNvSpPr/>
          <p:nvPr/>
        </p:nvSpPr>
        <p:spPr>
          <a:xfrm>
            <a:off x="7680960" y="2423160"/>
            <a:ext cx="3931920" cy="3657600"/>
          </a:xfrm>
          <a:prstGeom prst="rect">
            <a:avLst/>
          </a:prstGeom>
          <a:solidFill>
            <a:srgbClr val="1D1D1F"/>
          </a:solidFill>
          <a:ln w="12700">
            <a:solidFill>
              <a:srgbClr val="1D1D1F"/>
            </a:solidFill>
            <a:prstDash val="solid"/>
          </a:ln>
        </p:spPr>
      </p:sp>
      <p:sp>
        <p:nvSpPr>
          <p:cNvPr id="7" name="Text 5"/>
          <p:cNvSpPr/>
          <p:nvPr/>
        </p:nvSpPr>
        <p:spPr>
          <a:xfrm>
            <a:off x="7863840" y="2606040"/>
            <a:ext cx="3657600" cy="365760"/>
          </a:xfrm>
          <a:prstGeom prst="rect">
            <a:avLst/>
          </a:prstGeom>
          <a:noFill/>
          <a:ln/>
        </p:spPr>
        <p:txBody>
          <a:bodyPr wrap="square" lIns="0" tIns="0" rIns="0" bIns="0" rtlCol="0" anchor="ctr"/>
          <a:lstStyle/>
          <a:p>
            <a:pPr indent="0" marL="0">
              <a:buNone/>
            </a:pPr>
            <a:r>
              <a:rPr lang="en-US" sz="1300" b="1" spc="300" kern="0" dirty="0">
                <a:solidFill>
                  <a:srgbClr val="86868B"/>
                </a:solidFill>
                <a:latin typeface="Helvetica Neue" pitchFamily="34" charset="0"/>
                <a:ea typeface="Helvetica Neue" pitchFamily="34" charset="-122"/>
                <a:cs typeface="Helvetica Neue" pitchFamily="34" charset="-120"/>
              </a:rPr>
              <a:t>Border routers</a:t>
            </a:r>
            <a:endParaRPr lang="en-US" sz="1300" dirty="0"/>
          </a:p>
        </p:txBody>
      </p:sp>
      <p:sp>
        <p:nvSpPr>
          <p:cNvPr id="8" name="Text 6"/>
          <p:cNvSpPr/>
          <p:nvPr/>
        </p:nvSpPr>
        <p:spPr>
          <a:xfrm>
            <a:off x="7863840" y="2926080"/>
            <a:ext cx="3657600" cy="365760"/>
          </a:xfrm>
          <a:prstGeom prst="rect">
            <a:avLst/>
          </a:prstGeom>
          <a:noFill/>
          <a:ln/>
        </p:spPr>
        <p:txBody>
          <a:bodyPr wrap="square" lIns="0" tIns="0" rIns="0" bIns="0" rtlCol="0" anchor="ctr"/>
          <a:lstStyle/>
          <a:p>
            <a:pPr indent="0" marL="0">
              <a:buNone/>
            </a:pPr>
            <a:r>
              <a:rPr lang="en-US" sz="1300" b="1" spc="300" kern="0" dirty="0">
                <a:solidFill>
                  <a:srgbClr val="86868B"/>
                </a:solidFill>
                <a:latin typeface="Helvetica Neue" pitchFamily="34" charset="0"/>
                <a:ea typeface="Helvetica Neue" pitchFamily="34" charset="-122"/>
                <a:cs typeface="Helvetica Neue" pitchFamily="34" charset="-120"/>
              </a:rPr>
              <a:t>you already own</a:t>
            </a:r>
            <a:endParaRPr lang="en-US" sz="1300" dirty="0"/>
          </a:p>
        </p:txBody>
      </p:sp>
      <p:sp>
        <p:nvSpPr>
          <p:cNvPr id="9" name="Text 7"/>
          <p:cNvSpPr/>
          <p:nvPr/>
        </p:nvSpPr>
        <p:spPr>
          <a:xfrm>
            <a:off x="7863840" y="3383280"/>
            <a:ext cx="3657600" cy="2468880"/>
          </a:xfrm>
          <a:prstGeom prst="rect">
            <a:avLst/>
          </a:prstGeom>
          <a:noFill/>
          <a:ln/>
        </p:spPr>
        <p:txBody>
          <a:bodyPr wrap="square" lIns="0" tIns="0" rIns="0" bIns="0" rtlCol="0" anchor="ctr"/>
          <a:lstStyle/>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HomePod mini / HomePod (2nd gen)</a:t>
            </a:r>
            <a:endParaRPr lang="en-US" sz="1200" dirty="0"/>
          </a:p>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Apple TV 4K (2nd gen and later)</a:t>
            </a:r>
            <a:endParaRPr lang="en-US" sz="1200" dirty="0"/>
          </a:p>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Nest Hub (2nd gen), Nest Hub Max</a:t>
            </a:r>
            <a:endParaRPr lang="en-US" sz="1200" dirty="0"/>
          </a:p>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eero 6, 6+, 6 Pro, Pro 7</a:t>
            </a:r>
            <a:endParaRPr lang="en-US" sz="1200" dirty="0"/>
          </a:p>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Samsung SmartThings hubs</a:t>
            </a:r>
            <a:endParaRPr lang="en-US" sz="1200" dirty="0"/>
          </a:p>
        </p:txBody>
      </p:sp>
      <p:sp>
        <p:nvSpPr>
          <p:cNvPr id="10" name="Shape 8"/>
          <p:cNvSpPr/>
          <p:nvPr/>
        </p:nvSpPr>
        <p:spPr>
          <a:xfrm>
            <a:off x="548640" y="6446520"/>
            <a:ext cx="11064240" cy="0"/>
          </a:xfrm>
          <a:prstGeom prst="line">
            <a:avLst/>
          </a:prstGeom>
          <a:noFill/>
          <a:ln w="9525">
            <a:solidFill>
              <a:srgbClr val="D2D2D7"/>
            </a:solidFill>
            <a:prstDash val="solid"/>
          </a:ln>
        </p:spPr>
      </p:sp>
      <p:sp>
        <p:nvSpPr>
          <p:cNvPr id="11" name="Text 9"/>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2" name="Text 10"/>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Standards</a:t>
            </a:r>
            <a:endParaRPr lang="en-US" sz="900" dirty="0"/>
          </a:p>
        </p:txBody>
      </p:sp>
      <p:sp>
        <p:nvSpPr>
          <p:cNvPr id="13" name="Text 11"/>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13</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3 · SIDE-BY-SIDE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Protocols at a glance</a:t>
            </a:r>
            <a:endParaRPr lang="en-US" sz="3600" dirty="0"/>
          </a:p>
        </p:txBody>
      </p:sp>
      <p:graphicFrame>
        <p:nvGraphicFramePr>
          <p:cNvPr id="17" name="Table 0"/>
          <p:cNvGraphicFramePr>
            <a:graphicFrameLocks noGrp="1"/>
          </p:cNvGraphicFramePr>
          <p:nvPr>
            <p:extLst>
              <p:ext uri="{D42A27DB-BD31-4B8C-83A1-F6EECF244321}">
                <p14:modId xmlns:p14="http://schemas.microsoft.com/office/powerpoint/2010/main" val="1579011935"/>
              </p:ext>
            </p:extLst>
          </p:nvPr>
        </p:nvGraphicFramePr>
        <p:xfrm>
          <a:off x="548640" y="1828800"/>
          <a:ext cx="11064240" cy="914400"/>
        </p:xfrm>
        <a:graphic>
          <a:graphicData uri="http://schemas.openxmlformats.org/drawingml/2006/table">
            <a:tbl>
              <a:tblPr/>
              <a:tblGrid>
                <a:gridCol w="1463040"/>
                <a:gridCol w="1645920"/>
                <a:gridCol w="1463040"/>
                <a:gridCol w="1280160"/>
                <a:gridCol w="2560320"/>
                <a:gridCol w="2651760"/>
              </a:tblGrid>
              <a:tr h="502920">
                <a:tc>
                  <a:txBody>
                    <a:bodyPr/>
                    <a:lstStyle/>
                    <a:p>
                      <a:pPr algn="l" indent="0" marL="0">
                        <a:buNone/>
                      </a:pPr>
                      <a:r>
                        <a:rPr lang="en-US" sz="1200" b="1" dirty="0">
                          <a:solidFill>
                            <a:srgbClr val="FFFFFF"/>
                          </a:solidFill>
                          <a:latin typeface="Helvetica Neue" pitchFamily="34" charset="0"/>
                          <a:ea typeface="Helvetica Neue" pitchFamily="34" charset="-122"/>
                          <a:cs typeface="Helvetica Neue" pitchFamily="34" charset="-120"/>
                        </a:rPr>
                        <a:t>Protocol</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c>
                  <a:txBody>
                    <a:bodyPr/>
                    <a:lstStyle/>
                    <a:p>
                      <a:pPr algn="l" indent="0" marL="0">
                        <a:buNone/>
                      </a:pPr>
                      <a:r>
                        <a:rPr lang="en-US" sz="1200" b="1" dirty="0">
                          <a:solidFill>
                            <a:srgbClr val="FFFFFF"/>
                          </a:solidFill>
                          <a:latin typeface="Helvetica Neue" pitchFamily="34" charset="0"/>
                          <a:ea typeface="Helvetica Neue" pitchFamily="34" charset="-122"/>
                          <a:cs typeface="Helvetica Neue" pitchFamily="34" charset="-120"/>
                        </a:rPr>
                        <a:t>Band</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c>
                  <a:txBody>
                    <a:bodyPr/>
                    <a:lstStyle/>
                    <a:p>
                      <a:pPr algn="l" indent="0" marL="0">
                        <a:buNone/>
                      </a:pPr>
                      <a:r>
                        <a:rPr lang="en-US" sz="1200" b="1" dirty="0">
                          <a:solidFill>
                            <a:srgbClr val="FFFFFF"/>
                          </a:solidFill>
                          <a:latin typeface="Helvetica Neue" pitchFamily="34" charset="0"/>
                          <a:ea typeface="Helvetica Neue" pitchFamily="34" charset="-122"/>
                          <a:cs typeface="Helvetica Neue" pitchFamily="34" charset="-120"/>
                        </a:rPr>
                        <a:t>Range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c>
                  <a:txBody>
                    <a:bodyPr/>
                    <a:lstStyle/>
                    <a:p>
                      <a:pPr algn="l" indent="0" marL="0">
                        <a:buNone/>
                      </a:pPr>
                      <a:r>
                        <a:rPr lang="en-US" sz="1200" b="1" dirty="0">
                          <a:solidFill>
                            <a:srgbClr val="FFFFFF"/>
                          </a:solidFill>
                          <a:latin typeface="Helvetica Neue" pitchFamily="34" charset="0"/>
                          <a:ea typeface="Helvetica Neue" pitchFamily="34" charset="-122"/>
                          <a:cs typeface="Helvetica Neue" pitchFamily="34" charset="-120"/>
                        </a:rPr>
                        <a:t>Power use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c>
                  <a:txBody>
                    <a:bodyPr/>
                    <a:lstStyle/>
                    <a:p>
                      <a:pPr algn="l" indent="0" marL="0">
                        <a:buNone/>
                      </a:pPr>
                      <a:r>
                        <a:rPr lang="en-US" sz="1200" b="1" dirty="0">
                          <a:solidFill>
                            <a:srgbClr val="FFFFFF"/>
                          </a:solidFill>
                          <a:latin typeface="Helvetica Neue" pitchFamily="34" charset="0"/>
                          <a:ea typeface="Helvetica Neue" pitchFamily="34" charset="-122"/>
                          <a:cs typeface="Helvetica Neue" pitchFamily="34" charset="-120"/>
                        </a:rPr>
                        <a:t>Strength</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c>
                  <a:txBody>
                    <a:bodyPr/>
                    <a:lstStyle/>
                    <a:p>
                      <a:pPr algn="l" indent="0" marL="0">
                        <a:buNone/>
                      </a:pPr>
                      <a:r>
                        <a:rPr lang="en-US" sz="1200" b="1" dirty="0">
                          <a:solidFill>
                            <a:srgbClr val="FFFFFF"/>
                          </a:solidFill>
                          <a:latin typeface="Helvetica Neue" pitchFamily="34" charset="0"/>
                          <a:ea typeface="Helvetica Neue" pitchFamily="34" charset="-122"/>
                          <a:cs typeface="Helvetica Neue" pitchFamily="34" charset="-120"/>
                        </a:rPr>
                        <a:t>Weakness</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r>
              <a:tr h="502920">
                <a:tc>
                  <a:txBody>
                    <a:bodyPr/>
                    <a:lstStyle/>
                    <a:p>
                      <a:pPr algn="l" indent="0" marL="0">
                        <a:buNone/>
                      </a:pPr>
                      <a:r>
                        <a:rPr lang="en-US" sz="1100" b="1" dirty="0">
                          <a:solidFill>
                            <a:srgbClr val="0071E3"/>
                          </a:solidFill>
                          <a:latin typeface="Helvetica Neue" pitchFamily="34" charset="0"/>
                          <a:ea typeface="Helvetica Neue" pitchFamily="34" charset="-122"/>
                          <a:cs typeface="Helvetica Neue" pitchFamily="34" charset="-120"/>
                        </a:rPr>
                        <a:t>Wi-Fi</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2.4 / 5 / 6 GHz</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30-50 m</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High</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Fast, ubiquitous</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Battery killer; congestion</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0071E3"/>
                          </a:solidFill>
                          <a:latin typeface="Helvetica Neue" pitchFamily="34" charset="0"/>
                          <a:ea typeface="Helvetica Neue" pitchFamily="34" charset="-122"/>
                          <a:cs typeface="Helvetica Neue" pitchFamily="34" charset="-120"/>
                        </a:rPr>
                        <a:t>Bluetooth LE</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2.4 GHz</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10-30 m</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Very low</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In every phone</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Short range; pairing pain</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r>
              <a:tr h="502920">
                <a:tc>
                  <a:txBody>
                    <a:bodyPr/>
                    <a:lstStyle/>
                    <a:p>
                      <a:pPr algn="l" indent="0" marL="0">
                        <a:buNone/>
                      </a:pPr>
                      <a:r>
                        <a:rPr lang="en-US" sz="1100" b="1" dirty="0">
                          <a:solidFill>
                            <a:srgbClr val="0071E3"/>
                          </a:solidFill>
                          <a:latin typeface="Helvetica Neue" pitchFamily="34" charset="0"/>
                          <a:ea typeface="Helvetica Neue" pitchFamily="34" charset="-122"/>
                          <a:cs typeface="Helvetica Neue" pitchFamily="34" charset="-120"/>
                        </a:rPr>
                        <a:t>Zigbee</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2.4 GHz</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10-30 m mesh</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Very low</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Cheap, huge ecosystem</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Same band as Wi-Fi; fragmented</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0071E3"/>
                          </a:solidFill>
                          <a:latin typeface="Helvetica Neue" pitchFamily="34" charset="0"/>
                          <a:ea typeface="Helvetica Neue" pitchFamily="34" charset="-122"/>
                          <a:cs typeface="Helvetica Neue" pitchFamily="34" charset="-120"/>
                        </a:rPr>
                        <a:t>Z-Wave</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908 MHz (US)</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30-100 m mesh</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Very low</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Reliable, certified</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Slower, fewer device options</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r>
              <a:tr h="502920">
                <a:tc>
                  <a:txBody>
                    <a:bodyPr/>
                    <a:lstStyle/>
                    <a:p>
                      <a:pPr algn="l" indent="0" marL="0">
                        <a:buNone/>
                      </a:pPr>
                      <a:r>
                        <a:rPr lang="en-US" sz="1100" b="1" dirty="0">
                          <a:solidFill>
                            <a:srgbClr val="0071E3"/>
                          </a:solidFill>
                          <a:latin typeface="Helvetica Neue" pitchFamily="34" charset="0"/>
                          <a:ea typeface="Helvetica Neue" pitchFamily="34" charset="-122"/>
                          <a:cs typeface="Helvetica Neue" pitchFamily="34" charset="-120"/>
                        </a:rPr>
                        <a:t>Thread</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2.4 GHz</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10-30 m mesh</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Very low</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IP-native, self-healing</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Needs a border router</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r>
              <a:tr h="502920">
                <a:tc>
                  <a:txBody>
                    <a:bodyPr/>
                    <a:lstStyle/>
                    <a:p>
                      <a:pPr algn="l" indent="0" marL="0">
                        <a:buNone/>
                      </a:pPr>
                      <a:r>
                        <a:rPr lang="en-US" sz="1100" b="1" dirty="0">
                          <a:solidFill>
                            <a:srgbClr val="0071E3"/>
                          </a:solidFill>
                          <a:latin typeface="Helvetica Neue" pitchFamily="34" charset="0"/>
                          <a:ea typeface="Helvetica Neue" pitchFamily="34" charset="-122"/>
                          <a:cs typeface="Helvetica Neue" pitchFamily="34" charset="-120"/>
                        </a:rPr>
                        <a:t>Matter</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(over Wi-Fi / Thread)</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Common language across all</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l" indent="0" marL="0">
                        <a:buNone/>
                      </a:pPr>
                      <a:r>
                        <a:rPr lang="en-US" sz="1100" dirty="0">
                          <a:solidFill>
                            <a:srgbClr val="424245"/>
                          </a:solidFill>
                          <a:latin typeface="Helvetica Neue" pitchFamily="34" charset="0"/>
                          <a:ea typeface="Helvetica Neue" pitchFamily="34" charset="-122"/>
                          <a:cs typeface="Helvetica Neue" pitchFamily="34" charset="-120"/>
                        </a:rPr>
                        <a:t>Still maturing in 2026</a:t>
                      </a:r>
                      <a:endParaRPr lang="en-US" sz="11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r>
            </a:tbl>
          </a:graphicData>
        </a:graphic>
      </p:graphicFrame>
      <p:sp>
        <p:nvSpPr>
          <p:cNvPr id="5" name="Text 2"/>
          <p:cNvSpPr/>
          <p:nvPr/>
        </p:nvSpPr>
        <p:spPr>
          <a:xfrm>
            <a:off x="548640" y="5943600"/>
            <a:ext cx="10972800" cy="365760"/>
          </a:xfrm>
          <a:prstGeom prst="rect">
            <a:avLst/>
          </a:prstGeom>
          <a:noFill/>
          <a:ln/>
        </p:spPr>
        <p:txBody>
          <a:bodyPr wrap="square" lIns="0" tIns="0" rIns="0" bIns="0" rtlCol="0" anchor="ctr"/>
          <a:lstStyle/>
          <a:p>
            <a:pPr indent="0" marL="0">
              <a:buNone/>
            </a:pPr>
            <a:r>
              <a:rPr lang="en-US" sz="1300" i="1" dirty="0">
                <a:solidFill>
                  <a:srgbClr val="86868B"/>
                </a:solidFill>
                <a:latin typeface="Helvetica Neue" pitchFamily="34" charset="0"/>
                <a:ea typeface="Helvetica Neue" pitchFamily="34" charset="-122"/>
                <a:cs typeface="Helvetica Neue" pitchFamily="34" charset="-120"/>
              </a:rPr>
              <a:t>Bottom line: you'll always have at least three radios in the house. Matter just makes them speak the same language.</a:t>
            </a:r>
            <a:endParaRPr lang="en-US" sz="1300" dirty="0"/>
          </a:p>
        </p:txBody>
      </p:sp>
      <p:sp>
        <p:nvSpPr>
          <p:cNvPr id="6" name="Shape 3"/>
          <p:cNvSpPr/>
          <p:nvPr/>
        </p:nvSpPr>
        <p:spPr>
          <a:xfrm>
            <a:off x="548640" y="6446520"/>
            <a:ext cx="11064240" cy="0"/>
          </a:xfrm>
          <a:prstGeom prst="line">
            <a:avLst/>
          </a:prstGeom>
          <a:noFill/>
          <a:ln w="9525">
            <a:solidFill>
              <a:srgbClr val="D2D2D7"/>
            </a:solidFill>
            <a:prstDash val="solid"/>
          </a:ln>
        </p:spPr>
      </p:sp>
      <p:sp>
        <p:nvSpPr>
          <p:cNvPr id="7" name="Text 4"/>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8" name="Text 5"/>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Standards</a:t>
            </a:r>
            <a:endParaRPr lang="en-US" sz="900" dirty="0"/>
          </a:p>
        </p:txBody>
      </p:sp>
      <p:sp>
        <p:nvSpPr>
          <p:cNvPr id="9" name="Text 6"/>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14</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3 · DEEP DIVE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Zigbee — the workhorse</a:t>
            </a:r>
            <a:endParaRPr lang="en-US" sz="3600" dirty="0"/>
          </a:p>
        </p:txBody>
      </p:sp>
      <p:sp>
        <p:nvSpPr>
          <p:cNvPr id="4" name="Shape 2"/>
          <p:cNvSpPr/>
          <p:nvPr/>
        </p:nvSpPr>
        <p:spPr>
          <a:xfrm>
            <a:off x="548640" y="1828800"/>
            <a:ext cx="5440680" cy="4023360"/>
          </a:xfrm>
          <a:prstGeom prst="rect">
            <a:avLst/>
          </a:prstGeom>
          <a:solidFill>
            <a:srgbClr val="F5F5F7"/>
          </a:solidFill>
          <a:ln w="12700">
            <a:solidFill>
              <a:srgbClr val="F5F5F7"/>
            </a:solidFill>
            <a:prstDash val="solid"/>
          </a:ln>
        </p:spPr>
      </p:sp>
      <p:sp>
        <p:nvSpPr>
          <p:cNvPr id="5" name="Shape 3"/>
          <p:cNvSpPr/>
          <p:nvPr/>
        </p:nvSpPr>
        <p:spPr>
          <a:xfrm>
            <a:off x="6172200" y="1828800"/>
            <a:ext cx="5440680" cy="4023360"/>
          </a:xfrm>
          <a:prstGeom prst="rect">
            <a:avLst/>
          </a:prstGeom>
          <a:solidFill>
            <a:srgbClr val="F5F5F7"/>
          </a:solidFill>
          <a:ln w="12700">
            <a:solidFill>
              <a:srgbClr val="F5F5F7"/>
            </a:solidFill>
            <a:prstDash val="solid"/>
          </a:ln>
        </p:spPr>
      </p:sp>
      <p:sp>
        <p:nvSpPr>
          <p:cNvPr id="6" name="Text 4"/>
          <p:cNvSpPr/>
          <p:nvPr/>
        </p:nvSpPr>
        <p:spPr>
          <a:xfrm>
            <a:off x="777240" y="2011680"/>
            <a:ext cx="3657600" cy="365760"/>
          </a:xfrm>
          <a:prstGeom prst="rect">
            <a:avLst/>
          </a:prstGeom>
          <a:noFill/>
          <a:ln/>
        </p:spPr>
        <p:txBody>
          <a:bodyPr wrap="square" lIns="0" tIns="0" rIns="0" bIns="0" rtlCol="0" anchor="ctr"/>
          <a:lstStyle/>
          <a:p>
            <a:pPr indent="0" marL="0">
              <a:buNone/>
            </a:pPr>
            <a:r>
              <a:rPr lang="en-US" sz="1400" b="1" spc="400" kern="0" dirty="0">
                <a:solidFill>
                  <a:srgbClr val="30D158"/>
                </a:solidFill>
                <a:latin typeface="Helvetica Neue" pitchFamily="34" charset="0"/>
                <a:ea typeface="Helvetica Neue" pitchFamily="34" charset="-122"/>
                <a:cs typeface="Helvetica Neue" pitchFamily="34" charset="-120"/>
              </a:rPr>
              <a:t>PROS</a:t>
            </a:r>
            <a:endParaRPr lang="en-US" sz="1400" dirty="0"/>
          </a:p>
        </p:txBody>
      </p:sp>
      <p:sp>
        <p:nvSpPr>
          <p:cNvPr id="7" name="Text 5"/>
          <p:cNvSpPr/>
          <p:nvPr/>
        </p:nvSpPr>
        <p:spPr>
          <a:xfrm>
            <a:off x="6400800" y="2011680"/>
            <a:ext cx="3657600" cy="365760"/>
          </a:xfrm>
          <a:prstGeom prst="rect">
            <a:avLst/>
          </a:prstGeom>
          <a:noFill/>
          <a:ln/>
        </p:spPr>
        <p:txBody>
          <a:bodyPr wrap="square" lIns="0" tIns="0" rIns="0" bIns="0" rtlCol="0" anchor="ctr"/>
          <a:lstStyle/>
          <a:p>
            <a:pPr indent="0" marL="0">
              <a:buNone/>
            </a:pPr>
            <a:r>
              <a:rPr lang="en-US" sz="1400" b="1" spc="400" kern="0" dirty="0">
                <a:solidFill>
                  <a:srgbClr val="FF453A"/>
                </a:solidFill>
                <a:latin typeface="Helvetica Neue" pitchFamily="34" charset="0"/>
                <a:ea typeface="Helvetica Neue" pitchFamily="34" charset="-122"/>
                <a:cs typeface="Helvetica Neue" pitchFamily="34" charset="-120"/>
              </a:rPr>
              <a:t>CONS</a:t>
            </a:r>
            <a:endParaRPr lang="en-US" sz="1400" dirty="0"/>
          </a:p>
        </p:txBody>
      </p:sp>
      <p:sp>
        <p:nvSpPr>
          <p:cNvPr id="8" name="Text 6"/>
          <p:cNvSpPr/>
          <p:nvPr/>
        </p:nvSpPr>
        <p:spPr>
          <a:xfrm>
            <a:off x="777240" y="2468880"/>
            <a:ext cx="5029200" cy="3200400"/>
          </a:xfrm>
          <a:prstGeom prst="rect">
            <a:avLst/>
          </a:prstGeom>
          <a:noFill/>
          <a:ln/>
        </p:spPr>
        <p:txBody>
          <a:bodyPr wrap="square" lIns="0" tIns="0" rIns="0" bIns="0" rtlCol="0" anchor="t"/>
          <a:lstStyle/>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Open standard, hundreds of manufacturers</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Cheap chips → cheap devices</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Battery-efficient mesh</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Huge installed base (Hue, IKEA, Aqara, Tuya, SmartThings)</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Direct device-to-device routing without internet</a:t>
            </a:r>
            <a:endParaRPr lang="en-US" sz="1300" dirty="0"/>
          </a:p>
        </p:txBody>
      </p:sp>
      <p:sp>
        <p:nvSpPr>
          <p:cNvPr id="9" name="Text 7"/>
          <p:cNvSpPr/>
          <p:nvPr/>
        </p:nvSpPr>
        <p:spPr>
          <a:xfrm>
            <a:off x="6400800" y="2468880"/>
            <a:ext cx="5029200" cy="3200400"/>
          </a:xfrm>
          <a:prstGeom prst="rect">
            <a:avLst/>
          </a:prstGeom>
          <a:noFill/>
          <a:ln/>
        </p:spPr>
        <p:txBody>
          <a:bodyPr wrap="square" lIns="0" tIns="0" rIns="0" bIns="0" rtlCol="0" anchor="t"/>
          <a:lstStyle/>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Same 2.4 GHz band as Wi-Fi and microwaves</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Historically fragmented profiles (HA, ZLL, ZHA)</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Pairing rituals can be finicky</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Vendor-specific extensions break interoperability</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Slowly being eclipsed by Thread + Matter</a:t>
            </a:r>
            <a:endParaRPr lang="en-US" sz="1300" dirty="0"/>
          </a:p>
        </p:txBody>
      </p:sp>
      <p:sp>
        <p:nvSpPr>
          <p:cNvPr id="10" name="Shape 8"/>
          <p:cNvSpPr/>
          <p:nvPr/>
        </p:nvSpPr>
        <p:spPr>
          <a:xfrm>
            <a:off x="548640" y="6446520"/>
            <a:ext cx="11064240" cy="0"/>
          </a:xfrm>
          <a:prstGeom prst="line">
            <a:avLst/>
          </a:prstGeom>
          <a:noFill/>
          <a:ln w="9525">
            <a:solidFill>
              <a:srgbClr val="D2D2D7"/>
            </a:solidFill>
            <a:prstDash val="solid"/>
          </a:ln>
        </p:spPr>
      </p:sp>
      <p:sp>
        <p:nvSpPr>
          <p:cNvPr id="11" name="Text 9"/>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2" name="Text 10"/>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Standards</a:t>
            </a:r>
            <a:endParaRPr lang="en-US" sz="900" dirty="0"/>
          </a:p>
        </p:txBody>
      </p:sp>
      <p:sp>
        <p:nvSpPr>
          <p:cNvPr id="13" name="Text 11"/>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15</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3 · DEEP DIVE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Z-Wave — quiet, reliable, getting open</a:t>
            </a:r>
            <a:endParaRPr lang="en-US" sz="3600" dirty="0"/>
          </a:p>
        </p:txBody>
      </p:sp>
      <p:sp>
        <p:nvSpPr>
          <p:cNvPr id="4" name="Shape 2"/>
          <p:cNvSpPr/>
          <p:nvPr/>
        </p:nvSpPr>
        <p:spPr>
          <a:xfrm>
            <a:off x="548640" y="1828800"/>
            <a:ext cx="5440680" cy="4023360"/>
          </a:xfrm>
          <a:prstGeom prst="rect">
            <a:avLst/>
          </a:prstGeom>
          <a:solidFill>
            <a:srgbClr val="F5F5F7"/>
          </a:solidFill>
          <a:ln w="12700">
            <a:solidFill>
              <a:srgbClr val="F5F5F7"/>
            </a:solidFill>
            <a:prstDash val="solid"/>
          </a:ln>
        </p:spPr>
      </p:sp>
      <p:sp>
        <p:nvSpPr>
          <p:cNvPr id="5" name="Shape 3"/>
          <p:cNvSpPr/>
          <p:nvPr/>
        </p:nvSpPr>
        <p:spPr>
          <a:xfrm>
            <a:off x="6172200" y="1828800"/>
            <a:ext cx="5440680" cy="4023360"/>
          </a:xfrm>
          <a:prstGeom prst="rect">
            <a:avLst/>
          </a:prstGeom>
          <a:solidFill>
            <a:srgbClr val="F5F5F7"/>
          </a:solidFill>
          <a:ln w="12700">
            <a:solidFill>
              <a:srgbClr val="F5F5F7"/>
            </a:solidFill>
            <a:prstDash val="solid"/>
          </a:ln>
        </p:spPr>
      </p:sp>
      <p:sp>
        <p:nvSpPr>
          <p:cNvPr id="6" name="Text 4"/>
          <p:cNvSpPr/>
          <p:nvPr/>
        </p:nvSpPr>
        <p:spPr>
          <a:xfrm>
            <a:off x="777240" y="2011680"/>
            <a:ext cx="3657600" cy="365760"/>
          </a:xfrm>
          <a:prstGeom prst="rect">
            <a:avLst/>
          </a:prstGeom>
          <a:noFill/>
          <a:ln/>
        </p:spPr>
        <p:txBody>
          <a:bodyPr wrap="square" lIns="0" tIns="0" rIns="0" bIns="0" rtlCol="0" anchor="ctr"/>
          <a:lstStyle/>
          <a:p>
            <a:pPr indent="0" marL="0">
              <a:buNone/>
            </a:pPr>
            <a:r>
              <a:rPr lang="en-US" sz="1400" b="1" spc="400" kern="0" dirty="0">
                <a:solidFill>
                  <a:srgbClr val="30D158"/>
                </a:solidFill>
                <a:latin typeface="Helvetica Neue" pitchFamily="34" charset="0"/>
                <a:ea typeface="Helvetica Neue" pitchFamily="34" charset="-122"/>
                <a:cs typeface="Helvetica Neue" pitchFamily="34" charset="-120"/>
              </a:rPr>
              <a:t>PROS</a:t>
            </a:r>
            <a:endParaRPr lang="en-US" sz="1400" dirty="0"/>
          </a:p>
        </p:txBody>
      </p:sp>
      <p:sp>
        <p:nvSpPr>
          <p:cNvPr id="7" name="Text 5"/>
          <p:cNvSpPr/>
          <p:nvPr/>
        </p:nvSpPr>
        <p:spPr>
          <a:xfrm>
            <a:off x="6400800" y="2011680"/>
            <a:ext cx="3657600" cy="365760"/>
          </a:xfrm>
          <a:prstGeom prst="rect">
            <a:avLst/>
          </a:prstGeom>
          <a:noFill/>
          <a:ln/>
        </p:spPr>
        <p:txBody>
          <a:bodyPr wrap="square" lIns="0" tIns="0" rIns="0" bIns="0" rtlCol="0" anchor="ctr"/>
          <a:lstStyle/>
          <a:p>
            <a:pPr indent="0" marL="0">
              <a:buNone/>
            </a:pPr>
            <a:r>
              <a:rPr lang="en-US" sz="1400" b="1" spc="400" kern="0" dirty="0">
                <a:solidFill>
                  <a:srgbClr val="FF453A"/>
                </a:solidFill>
                <a:latin typeface="Helvetica Neue" pitchFamily="34" charset="0"/>
                <a:ea typeface="Helvetica Neue" pitchFamily="34" charset="-122"/>
                <a:cs typeface="Helvetica Neue" pitchFamily="34" charset="-120"/>
              </a:rPr>
              <a:t>CONS</a:t>
            </a:r>
            <a:endParaRPr lang="en-US" sz="1400" dirty="0"/>
          </a:p>
        </p:txBody>
      </p:sp>
      <p:sp>
        <p:nvSpPr>
          <p:cNvPr id="8" name="Text 6"/>
          <p:cNvSpPr/>
          <p:nvPr/>
        </p:nvSpPr>
        <p:spPr>
          <a:xfrm>
            <a:off x="777240" y="2468880"/>
            <a:ext cx="5029200" cy="3200400"/>
          </a:xfrm>
          <a:prstGeom prst="rect">
            <a:avLst/>
          </a:prstGeom>
          <a:noFill/>
          <a:ln/>
        </p:spPr>
        <p:txBody>
          <a:bodyPr wrap="square" lIns="0" tIns="0" rIns="0" bIns="0" rtlCol="0" anchor="t"/>
          <a:lstStyle/>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Sub-GHz - doesn't fight Wi-Fi or Bluetooth</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Longer range than Zigbee, especially in walls</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Strict interoperability certification</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Z-Wave Long Range (LR) hits 1+ mile line of sight</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Z-Wave 800-series is genuinely faster and lower power</a:t>
            </a:r>
            <a:endParaRPr lang="en-US" sz="1300" dirty="0"/>
          </a:p>
        </p:txBody>
      </p:sp>
      <p:sp>
        <p:nvSpPr>
          <p:cNvPr id="9" name="Text 7"/>
          <p:cNvSpPr/>
          <p:nvPr/>
        </p:nvSpPr>
        <p:spPr>
          <a:xfrm>
            <a:off x="6400800" y="2468880"/>
            <a:ext cx="5029200" cy="3200400"/>
          </a:xfrm>
          <a:prstGeom prst="rect">
            <a:avLst/>
          </a:prstGeom>
          <a:noFill/>
          <a:ln/>
        </p:spPr>
        <p:txBody>
          <a:bodyPr wrap="square" lIns="0" tIns="0" rIns="0" bIns="0" rtlCol="0" anchor="t"/>
          <a:lstStyle/>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Smaller ecosystem - fewer device options</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Was proprietary to Silicon Labs for decades (now opening)</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More expensive per device than Zigbee</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Mostly North America - global SKUs are a mess of frequencies</a:t>
            </a:r>
            <a:endParaRPr lang="en-US" sz="1300" dirty="0"/>
          </a:p>
          <a:p>
            <a:pPr marL="342900" indent="-342900">
              <a:spcAft>
                <a:spcPts val="4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Apple Home doesn't speak Z-Wave directly (need a hub)</a:t>
            </a:r>
            <a:endParaRPr lang="en-US" sz="1300" dirty="0"/>
          </a:p>
        </p:txBody>
      </p:sp>
      <p:sp>
        <p:nvSpPr>
          <p:cNvPr id="10" name="Shape 8"/>
          <p:cNvSpPr/>
          <p:nvPr/>
        </p:nvSpPr>
        <p:spPr>
          <a:xfrm>
            <a:off x="548640" y="6446520"/>
            <a:ext cx="11064240" cy="0"/>
          </a:xfrm>
          <a:prstGeom prst="line">
            <a:avLst/>
          </a:prstGeom>
          <a:noFill/>
          <a:ln w="9525">
            <a:solidFill>
              <a:srgbClr val="D2D2D7"/>
            </a:solidFill>
            <a:prstDash val="solid"/>
          </a:ln>
        </p:spPr>
      </p:sp>
      <p:sp>
        <p:nvSpPr>
          <p:cNvPr id="11" name="Text 9"/>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2" name="Text 10"/>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Standards</a:t>
            </a:r>
            <a:endParaRPr lang="en-US" sz="900" dirty="0"/>
          </a:p>
        </p:txBody>
      </p:sp>
      <p:sp>
        <p:nvSpPr>
          <p:cNvPr id="13" name="Text 11"/>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16</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3 · DEEP DIVE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Wi-Fi + Bluetooth</a:t>
            </a:r>
            <a:endParaRPr lang="en-US" sz="3600" dirty="0"/>
          </a:p>
        </p:txBody>
      </p:sp>
      <p:sp>
        <p:nvSpPr>
          <p:cNvPr id="4" name="Text 2"/>
          <p:cNvSpPr/>
          <p:nvPr/>
        </p:nvSpPr>
        <p:spPr>
          <a:xfrm>
            <a:off x="548640" y="1691640"/>
            <a:ext cx="10972800" cy="365760"/>
          </a:xfrm>
          <a:prstGeom prst="rect">
            <a:avLst/>
          </a:prstGeom>
          <a:noFill/>
          <a:ln/>
        </p:spPr>
        <p:txBody>
          <a:bodyPr wrap="square" lIns="0" tIns="0" rIns="0" bIns="0" rtlCol="0" anchor="ctr"/>
          <a:lstStyle/>
          <a:p>
            <a:pPr indent="0" marL="0">
              <a:buNone/>
            </a:pPr>
            <a:r>
              <a:rPr lang="en-US" sz="1400" i="1" dirty="0">
                <a:solidFill>
                  <a:srgbClr val="86868B"/>
                </a:solidFill>
                <a:latin typeface="Helvetica Neue" pitchFamily="34" charset="0"/>
                <a:ea typeface="Helvetica Neue" pitchFamily="34" charset="-122"/>
                <a:cs typeface="Helvetica Neue" pitchFamily="34" charset="-120"/>
              </a:rPr>
              <a:t>What your phone already speaks - the convenient default that doesn't scale.</a:t>
            </a:r>
            <a:endParaRPr lang="en-US" sz="1400" dirty="0"/>
          </a:p>
        </p:txBody>
      </p:sp>
      <p:sp>
        <p:nvSpPr>
          <p:cNvPr id="5" name="Shape 3"/>
          <p:cNvSpPr/>
          <p:nvPr/>
        </p:nvSpPr>
        <p:spPr>
          <a:xfrm>
            <a:off x="548640" y="2286000"/>
            <a:ext cx="5440680" cy="3931920"/>
          </a:xfrm>
          <a:prstGeom prst="rect">
            <a:avLst/>
          </a:prstGeom>
          <a:solidFill>
            <a:srgbClr val="F5F5F7"/>
          </a:solidFill>
          <a:ln w="12700">
            <a:solidFill>
              <a:srgbClr val="F5F5F7"/>
            </a:solidFill>
            <a:prstDash val="solid"/>
          </a:ln>
        </p:spPr>
      </p:sp>
      <p:sp>
        <p:nvSpPr>
          <p:cNvPr id="6" name="Text 4"/>
          <p:cNvSpPr/>
          <p:nvPr/>
        </p:nvSpPr>
        <p:spPr>
          <a:xfrm>
            <a:off x="822960" y="2377440"/>
            <a:ext cx="5029200" cy="457200"/>
          </a:xfrm>
          <a:prstGeom prst="rect">
            <a:avLst/>
          </a:prstGeom>
          <a:noFill/>
          <a:ln/>
        </p:spPr>
        <p:txBody>
          <a:bodyPr wrap="square" lIns="0" tIns="0" rIns="0" bIns="0" rtlCol="0" anchor="ctr"/>
          <a:lstStyle/>
          <a:p>
            <a:pPr indent="0" marL="0">
              <a:buNone/>
            </a:pPr>
            <a:r>
              <a:rPr lang="en-US" sz="2200" b="1" dirty="0">
                <a:solidFill>
                  <a:srgbClr val="1D1D1F"/>
                </a:solidFill>
                <a:latin typeface="Helvetica Neue" pitchFamily="34" charset="0"/>
                <a:ea typeface="Helvetica Neue" pitchFamily="34" charset="-122"/>
                <a:cs typeface="Helvetica Neue" pitchFamily="34" charset="-120"/>
              </a:rPr>
              <a:t>Wi-Fi</a:t>
            </a:r>
            <a:endParaRPr lang="en-US" sz="2200" dirty="0"/>
          </a:p>
        </p:txBody>
      </p:sp>
      <p:sp>
        <p:nvSpPr>
          <p:cNvPr id="7" name="Text 5"/>
          <p:cNvSpPr/>
          <p:nvPr/>
        </p:nvSpPr>
        <p:spPr>
          <a:xfrm>
            <a:off x="822960" y="2880360"/>
            <a:ext cx="5029200" cy="320040"/>
          </a:xfrm>
          <a:prstGeom prst="rect">
            <a:avLst/>
          </a:prstGeom>
          <a:noFill/>
          <a:ln/>
        </p:spPr>
        <p:txBody>
          <a:bodyPr wrap="square" lIns="0" tIns="0" rIns="0" bIns="0" rtlCol="0" anchor="ctr"/>
          <a:lstStyle/>
          <a:p>
            <a:pPr indent="0" marL="0">
              <a:buNone/>
            </a:pPr>
            <a:r>
              <a:rPr lang="en-US" sz="1200" b="1" spc="300" kern="0" dirty="0">
                <a:solidFill>
                  <a:srgbClr val="30D158"/>
                </a:solidFill>
                <a:latin typeface="Helvetica Neue" pitchFamily="34" charset="0"/>
                <a:ea typeface="Helvetica Neue" pitchFamily="34" charset="-122"/>
                <a:cs typeface="Helvetica Neue" pitchFamily="34" charset="-120"/>
              </a:rPr>
              <a:t>Pros</a:t>
            </a:r>
            <a:endParaRPr lang="en-US" sz="1200" dirty="0"/>
          </a:p>
        </p:txBody>
      </p:sp>
      <p:sp>
        <p:nvSpPr>
          <p:cNvPr id="8" name="Text 6"/>
          <p:cNvSpPr/>
          <p:nvPr/>
        </p:nvSpPr>
        <p:spPr>
          <a:xfrm>
            <a:off x="822960" y="3154680"/>
            <a:ext cx="5029200" cy="1280160"/>
          </a:xfrm>
          <a:prstGeom prst="rect">
            <a:avLst/>
          </a:prstGeom>
          <a:noFill/>
          <a:ln/>
        </p:spPr>
        <p:txBody>
          <a:bodyPr wrap="square" lIns="0" tIns="0" rIns="0" bIns="0" rtlCol="0" anchor="t"/>
          <a:lstStyle/>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Fast (great for cameras, streaming)</a:t>
            </a:r>
            <a:endParaRPr lang="en-US" sz="1300" dirty="0"/>
          </a:p>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No new hub needed</a:t>
            </a:r>
            <a:endParaRPr lang="en-US" sz="1300" dirty="0"/>
          </a:p>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Familiar to every user</a:t>
            </a:r>
            <a:endParaRPr lang="en-US" sz="1300" dirty="0"/>
          </a:p>
        </p:txBody>
      </p:sp>
      <p:sp>
        <p:nvSpPr>
          <p:cNvPr id="9" name="Text 7"/>
          <p:cNvSpPr/>
          <p:nvPr/>
        </p:nvSpPr>
        <p:spPr>
          <a:xfrm>
            <a:off x="822960" y="4480560"/>
            <a:ext cx="5029200" cy="320040"/>
          </a:xfrm>
          <a:prstGeom prst="rect">
            <a:avLst/>
          </a:prstGeom>
          <a:noFill/>
          <a:ln/>
        </p:spPr>
        <p:txBody>
          <a:bodyPr wrap="square" lIns="0" tIns="0" rIns="0" bIns="0" rtlCol="0" anchor="ctr"/>
          <a:lstStyle/>
          <a:p>
            <a:pPr indent="0" marL="0">
              <a:buNone/>
            </a:pPr>
            <a:r>
              <a:rPr lang="en-US" sz="1200" b="1" spc="300" kern="0" dirty="0">
                <a:solidFill>
                  <a:srgbClr val="FF453A"/>
                </a:solidFill>
                <a:latin typeface="Helvetica Neue" pitchFamily="34" charset="0"/>
                <a:ea typeface="Helvetica Neue" pitchFamily="34" charset="-122"/>
                <a:cs typeface="Helvetica Neue" pitchFamily="34" charset="-120"/>
              </a:rPr>
              <a:t>Cons</a:t>
            </a:r>
            <a:endParaRPr lang="en-US" sz="1200" dirty="0"/>
          </a:p>
        </p:txBody>
      </p:sp>
      <p:sp>
        <p:nvSpPr>
          <p:cNvPr id="10" name="Text 8"/>
          <p:cNvSpPr/>
          <p:nvPr/>
        </p:nvSpPr>
        <p:spPr>
          <a:xfrm>
            <a:off x="822960" y="4754880"/>
            <a:ext cx="5029200" cy="1371600"/>
          </a:xfrm>
          <a:prstGeom prst="rect">
            <a:avLst/>
          </a:prstGeom>
          <a:noFill/>
          <a:ln/>
        </p:spPr>
        <p:txBody>
          <a:bodyPr wrap="square" lIns="0" tIns="0" rIns="0" bIns="0" rtlCol="0" anchor="t"/>
          <a:lstStyle/>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Power-hungry (battery devices suffer)</a:t>
            </a:r>
            <a:endParaRPr lang="en-US" sz="1300" dirty="0"/>
          </a:p>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Congestion: 50+ devices crushes consumer routers</a:t>
            </a:r>
            <a:endParaRPr lang="en-US" sz="1300" dirty="0"/>
          </a:p>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Single point of failure - router down = house down</a:t>
            </a:r>
            <a:endParaRPr lang="en-US" sz="1300" dirty="0"/>
          </a:p>
        </p:txBody>
      </p:sp>
      <p:sp>
        <p:nvSpPr>
          <p:cNvPr id="11" name="Shape 9"/>
          <p:cNvSpPr/>
          <p:nvPr/>
        </p:nvSpPr>
        <p:spPr>
          <a:xfrm>
            <a:off x="6217920" y="2286000"/>
            <a:ext cx="5440680" cy="3931920"/>
          </a:xfrm>
          <a:prstGeom prst="rect">
            <a:avLst/>
          </a:prstGeom>
          <a:solidFill>
            <a:srgbClr val="F5F5F7"/>
          </a:solidFill>
          <a:ln w="12700">
            <a:solidFill>
              <a:srgbClr val="F5F5F7"/>
            </a:solidFill>
            <a:prstDash val="solid"/>
          </a:ln>
        </p:spPr>
      </p:sp>
      <p:sp>
        <p:nvSpPr>
          <p:cNvPr id="12" name="Text 10"/>
          <p:cNvSpPr/>
          <p:nvPr/>
        </p:nvSpPr>
        <p:spPr>
          <a:xfrm>
            <a:off x="6492240" y="2377440"/>
            <a:ext cx="5029200" cy="457200"/>
          </a:xfrm>
          <a:prstGeom prst="rect">
            <a:avLst/>
          </a:prstGeom>
          <a:noFill/>
          <a:ln/>
        </p:spPr>
        <p:txBody>
          <a:bodyPr wrap="square" lIns="0" tIns="0" rIns="0" bIns="0" rtlCol="0" anchor="ctr"/>
          <a:lstStyle/>
          <a:p>
            <a:pPr indent="0" marL="0">
              <a:buNone/>
            </a:pPr>
            <a:r>
              <a:rPr lang="en-US" sz="2200" b="1" dirty="0">
                <a:solidFill>
                  <a:srgbClr val="1D1D1F"/>
                </a:solidFill>
                <a:latin typeface="Helvetica Neue" pitchFamily="34" charset="0"/>
                <a:ea typeface="Helvetica Neue" pitchFamily="34" charset="-122"/>
                <a:cs typeface="Helvetica Neue" pitchFamily="34" charset="-120"/>
              </a:rPr>
              <a:t>Bluetooth LE</a:t>
            </a:r>
            <a:endParaRPr lang="en-US" sz="2200" dirty="0"/>
          </a:p>
        </p:txBody>
      </p:sp>
      <p:sp>
        <p:nvSpPr>
          <p:cNvPr id="13" name="Text 11"/>
          <p:cNvSpPr/>
          <p:nvPr/>
        </p:nvSpPr>
        <p:spPr>
          <a:xfrm>
            <a:off x="6492240" y="2880360"/>
            <a:ext cx="5029200" cy="320040"/>
          </a:xfrm>
          <a:prstGeom prst="rect">
            <a:avLst/>
          </a:prstGeom>
          <a:noFill/>
          <a:ln/>
        </p:spPr>
        <p:txBody>
          <a:bodyPr wrap="square" lIns="0" tIns="0" rIns="0" bIns="0" rtlCol="0" anchor="ctr"/>
          <a:lstStyle/>
          <a:p>
            <a:pPr indent="0" marL="0">
              <a:buNone/>
            </a:pPr>
            <a:r>
              <a:rPr lang="en-US" sz="1200" b="1" spc="300" kern="0" dirty="0">
                <a:solidFill>
                  <a:srgbClr val="30D158"/>
                </a:solidFill>
                <a:latin typeface="Helvetica Neue" pitchFamily="34" charset="0"/>
                <a:ea typeface="Helvetica Neue" pitchFamily="34" charset="-122"/>
                <a:cs typeface="Helvetica Neue" pitchFamily="34" charset="-120"/>
              </a:rPr>
              <a:t>Pros</a:t>
            </a:r>
            <a:endParaRPr lang="en-US" sz="1200" dirty="0"/>
          </a:p>
        </p:txBody>
      </p:sp>
      <p:sp>
        <p:nvSpPr>
          <p:cNvPr id="14" name="Text 12"/>
          <p:cNvSpPr/>
          <p:nvPr/>
        </p:nvSpPr>
        <p:spPr>
          <a:xfrm>
            <a:off x="6492240" y="3154680"/>
            <a:ext cx="5029200" cy="1280160"/>
          </a:xfrm>
          <a:prstGeom prst="rect">
            <a:avLst/>
          </a:prstGeom>
          <a:noFill/>
          <a:ln/>
        </p:spPr>
        <p:txBody>
          <a:bodyPr wrap="square" lIns="0" tIns="0" rIns="0" bIns="0" rtlCol="0" anchor="t"/>
          <a:lstStyle/>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In every phone, watch, tablet</a:t>
            </a:r>
            <a:endParaRPr lang="en-US" sz="1300" dirty="0"/>
          </a:p>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Excellent for proximity (locks, beacons)</a:t>
            </a:r>
            <a:endParaRPr lang="en-US" sz="1300" dirty="0"/>
          </a:p>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Pairs without a hub</a:t>
            </a:r>
            <a:endParaRPr lang="en-US" sz="1300" dirty="0"/>
          </a:p>
        </p:txBody>
      </p:sp>
      <p:sp>
        <p:nvSpPr>
          <p:cNvPr id="15" name="Text 13"/>
          <p:cNvSpPr/>
          <p:nvPr/>
        </p:nvSpPr>
        <p:spPr>
          <a:xfrm>
            <a:off x="6492240" y="4480560"/>
            <a:ext cx="5029200" cy="320040"/>
          </a:xfrm>
          <a:prstGeom prst="rect">
            <a:avLst/>
          </a:prstGeom>
          <a:noFill/>
          <a:ln/>
        </p:spPr>
        <p:txBody>
          <a:bodyPr wrap="square" lIns="0" tIns="0" rIns="0" bIns="0" rtlCol="0" anchor="ctr"/>
          <a:lstStyle/>
          <a:p>
            <a:pPr indent="0" marL="0">
              <a:buNone/>
            </a:pPr>
            <a:r>
              <a:rPr lang="en-US" sz="1200" b="1" spc="300" kern="0" dirty="0">
                <a:solidFill>
                  <a:srgbClr val="FF453A"/>
                </a:solidFill>
                <a:latin typeface="Helvetica Neue" pitchFamily="34" charset="0"/>
                <a:ea typeface="Helvetica Neue" pitchFamily="34" charset="-122"/>
                <a:cs typeface="Helvetica Neue" pitchFamily="34" charset="-120"/>
              </a:rPr>
              <a:t>Cons</a:t>
            </a:r>
            <a:endParaRPr lang="en-US" sz="1200" dirty="0"/>
          </a:p>
        </p:txBody>
      </p:sp>
      <p:sp>
        <p:nvSpPr>
          <p:cNvPr id="16" name="Text 14"/>
          <p:cNvSpPr/>
          <p:nvPr/>
        </p:nvSpPr>
        <p:spPr>
          <a:xfrm>
            <a:off x="6492240" y="4754880"/>
            <a:ext cx="5029200" cy="1371600"/>
          </a:xfrm>
          <a:prstGeom prst="rect">
            <a:avLst/>
          </a:prstGeom>
          <a:noFill/>
          <a:ln/>
        </p:spPr>
        <p:txBody>
          <a:bodyPr wrap="square" lIns="0" tIns="0" rIns="0" bIns="0" rtlCol="0" anchor="t"/>
          <a:lstStyle/>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Short range, no real mesh in practice</a:t>
            </a:r>
            <a:endParaRPr lang="en-US" sz="1300" dirty="0"/>
          </a:p>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Pairing UX still frustrating after 25 years</a:t>
            </a:r>
            <a:endParaRPr lang="en-US" sz="1300" dirty="0"/>
          </a:p>
          <a:p>
            <a:pPr marL="342900" indent="-342900">
              <a:spcAft>
                <a:spcPts val="2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Cloud often required for remote control</a:t>
            </a:r>
            <a:endParaRPr lang="en-US" sz="1300" dirty="0"/>
          </a:p>
        </p:txBody>
      </p:sp>
      <p:sp>
        <p:nvSpPr>
          <p:cNvPr id="17" name="Shape 15"/>
          <p:cNvSpPr/>
          <p:nvPr/>
        </p:nvSpPr>
        <p:spPr>
          <a:xfrm>
            <a:off x="548640" y="6446520"/>
            <a:ext cx="11064240" cy="0"/>
          </a:xfrm>
          <a:prstGeom prst="line">
            <a:avLst/>
          </a:prstGeom>
          <a:noFill/>
          <a:ln w="9525">
            <a:solidFill>
              <a:srgbClr val="D2D2D7"/>
            </a:solidFill>
            <a:prstDash val="solid"/>
          </a:ln>
        </p:spPr>
      </p:sp>
      <p:sp>
        <p:nvSpPr>
          <p:cNvPr id="18" name="Text 16"/>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9" name="Text 17"/>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Standards</a:t>
            </a:r>
            <a:endParaRPr lang="en-US" sz="900" dirty="0"/>
          </a:p>
        </p:txBody>
      </p:sp>
      <p:sp>
        <p:nvSpPr>
          <p:cNvPr id="20" name="Text 18"/>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17</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ABOUT YOUR SPEAKER</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Jim Johnson</a:t>
            </a:r>
            <a:endParaRPr lang="en-US" sz="3600" dirty="0"/>
          </a:p>
        </p:txBody>
      </p:sp>
      <p:sp>
        <p:nvSpPr>
          <p:cNvPr id="4" name="Text 2"/>
          <p:cNvSpPr/>
          <p:nvPr/>
        </p:nvSpPr>
        <p:spPr>
          <a:xfrm>
            <a:off x="548640" y="1691640"/>
            <a:ext cx="10972800" cy="548640"/>
          </a:xfrm>
          <a:prstGeom prst="rect">
            <a:avLst/>
          </a:prstGeom>
          <a:noFill/>
          <a:ln/>
        </p:spPr>
        <p:txBody>
          <a:bodyPr wrap="square" lIns="0" tIns="0" rIns="0" bIns="0" rtlCol="0" anchor="ctr"/>
          <a:lstStyle/>
          <a:p>
            <a:pPr indent="0" marL="0">
              <a:buNone/>
            </a:pPr>
            <a:r>
              <a:rPr lang="en-US" sz="1800" i="1" dirty="0">
                <a:solidFill>
                  <a:srgbClr val="86868B"/>
                </a:solidFill>
                <a:latin typeface="Helvetica Neue" pitchFamily="34" charset="0"/>
                <a:ea typeface="Helvetica Neue" pitchFamily="34" charset="-122"/>
                <a:cs typeface="Helvetica Neue" pitchFamily="34" charset="-120"/>
              </a:rPr>
              <a:t>Three and a half decades in home automation - from X10 modules to Matter.</a:t>
            </a:r>
            <a:endParaRPr lang="en-US" sz="1800" dirty="0"/>
          </a:p>
        </p:txBody>
      </p:sp>
      <p:sp>
        <p:nvSpPr>
          <p:cNvPr id="5" name="Shape 3"/>
          <p:cNvSpPr/>
          <p:nvPr/>
        </p:nvSpPr>
        <p:spPr>
          <a:xfrm>
            <a:off x="548640" y="2651760"/>
            <a:ext cx="3566160" cy="3017520"/>
          </a:xfrm>
          <a:prstGeom prst="rect">
            <a:avLst/>
          </a:prstGeom>
          <a:solidFill>
            <a:srgbClr val="F5F5F7"/>
          </a:solidFill>
          <a:ln w="12700">
            <a:solidFill>
              <a:srgbClr val="F5F5F7"/>
            </a:solidFill>
            <a:prstDash val="solid"/>
          </a:ln>
        </p:spPr>
      </p:sp>
      <p:pic>
        <p:nvPicPr>
          <p:cNvPr id="6" name="Image 0" descr="preencoded.png">    </p:cNvPr>
          <p:cNvPicPr>
            <a:picLocks noChangeAspect="1"/>
          </p:cNvPicPr>
          <p:nvPr/>
        </p:nvPicPr>
        <p:blipFill>
          <a:blip r:embed="rId1"/>
          <a:stretch>
            <a:fillRect/>
          </a:stretch>
        </p:blipFill>
        <p:spPr>
          <a:xfrm>
            <a:off x="868680" y="2880360"/>
            <a:ext cx="502920" cy="502920"/>
          </a:xfrm>
          <a:prstGeom prst="rect">
            <a:avLst/>
          </a:prstGeom>
        </p:spPr>
      </p:pic>
      <p:sp>
        <p:nvSpPr>
          <p:cNvPr id="7" name="Text 4"/>
          <p:cNvSpPr/>
          <p:nvPr/>
        </p:nvSpPr>
        <p:spPr>
          <a:xfrm>
            <a:off x="868680" y="3474720"/>
            <a:ext cx="3108960" cy="45720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Long history</a:t>
            </a:r>
            <a:endParaRPr lang="en-US" sz="1800" dirty="0"/>
          </a:p>
        </p:txBody>
      </p:sp>
      <p:sp>
        <p:nvSpPr>
          <p:cNvPr id="8" name="Text 5"/>
          <p:cNvSpPr/>
          <p:nvPr/>
        </p:nvSpPr>
        <p:spPr>
          <a:xfrm>
            <a:off x="868680" y="3977640"/>
            <a:ext cx="3108960" cy="15544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Watched the industry evolve from light switches and timers to AI-driven ambient computing.</a:t>
            </a:r>
            <a:endParaRPr lang="en-US" sz="1300" dirty="0"/>
          </a:p>
        </p:txBody>
      </p:sp>
      <p:sp>
        <p:nvSpPr>
          <p:cNvPr id="9" name="Shape 6"/>
          <p:cNvSpPr/>
          <p:nvPr/>
        </p:nvSpPr>
        <p:spPr>
          <a:xfrm>
            <a:off x="4297680" y="2651760"/>
            <a:ext cx="3566160" cy="3017520"/>
          </a:xfrm>
          <a:prstGeom prst="rect">
            <a:avLst/>
          </a:prstGeom>
          <a:solidFill>
            <a:srgbClr val="F5F5F7"/>
          </a:solidFill>
          <a:ln w="12700">
            <a:solidFill>
              <a:srgbClr val="F5F5F7"/>
            </a:solidFill>
            <a:prstDash val="solid"/>
          </a:ln>
        </p:spPr>
      </p:sp>
      <p:pic>
        <p:nvPicPr>
          <p:cNvPr id="10" name="Image 1" descr="preencoded.png">    </p:cNvPr>
          <p:cNvPicPr>
            <a:picLocks noChangeAspect="1"/>
          </p:cNvPicPr>
          <p:nvPr/>
        </p:nvPicPr>
        <p:blipFill>
          <a:blip r:embed="rId2"/>
          <a:stretch>
            <a:fillRect/>
          </a:stretch>
        </p:blipFill>
        <p:spPr>
          <a:xfrm>
            <a:off x="4617720" y="2880360"/>
            <a:ext cx="502920" cy="502920"/>
          </a:xfrm>
          <a:prstGeom prst="rect">
            <a:avLst/>
          </a:prstGeom>
        </p:spPr>
      </p:pic>
      <p:sp>
        <p:nvSpPr>
          <p:cNvPr id="11" name="Text 7"/>
          <p:cNvSpPr/>
          <p:nvPr/>
        </p:nvSpPr>
        <p:spPr>
          <a:xfrm>
            <a:off x="4617720" y="3474720"/>
            <a:ext cx="3108960" cy="45720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Hands-on user</a:t>
            </a:r>
            <a:endParaRPr lang="en-US" sz="1800" dirty="0"/>
          </a:p>
        </p:txBody>
      </p:sp>
      <p:sp>
        <p:nvSpPr>
          <p:cNvPr id="12" name="Text 8"/>
          <p:cNvSpPr/>
          <p:nvPr/>
        </p:nvSpPr>
        <p:spPr>
          <a:xfrm>
            <a:off x="4617720" y="3977640"/>
            <a:ext cx="3108960" cy="15544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HomeSeer → Wink → Homey Pro and Hubitat Elevation C-8 Pro today. Also a Home Assistant tinkerer.</a:t>
            </a:r>
            <a:endParaRPr lang="en-US" sz="1300" dirty="0"/>
          </a:p>
        </p:txBody>
      </p:sp>
      <p:sp>
        <p:nvSpPr>
          <p:cNvPr id="13" name="Shape 9"/>
          <p:cNvSpPr/>
          <p:nvPr/>
        </p:nvSpPr>
        <p:spPr>
          <a:xfrm>
            <a:off x="8046720" y="2651760"/>
            <a:ext cx="3566160" cy="3017520"/>
          </a:xfrm>
          <a:prstGeom prst="rect">
            <a:avLst/>
          </a:prstGeom>
          <a:solidFill>
            <a:srgbClr val="F5F5F7"/>
          </a:solidFill>
          <a:ln w="12700">
            <a:solidFill>
              <a:srgbClr val="F5F5F7"/>
            </a:solidFill>
            <a:prstDash val="solid"/>
          </a:ln>
        </p:spPr>
      </p:sp>
      <p:pic>
        <p:nvPicPr>
          <p:cNvPr id="14" name="Image 2" descr="preencoded.png">    </p:cNvPr>
          <p:cNvPicPr>
            <a:picLocks noChangeAspect="1"/>
          </p:cNvPicPr>
          <p:nvPr/>
        </p:nvPicPr>
        <p:blipFill>
          <a:blip r:embed="rId3"/>
          <a:stretch>
            <a:fillRect/>
          </a:stretch>
        </p:blipFill>
        <p:spPr>
          <a:xfrm>
            <a:off x="8366760" y="2880360"/>
            <a:ext cx="502920" cy="502920"/>
          </a:xfrm>
          <a:prstGeom prst="rect">
            <a:avLst/>
          </a:prstGeom>
        </p:spPr>
      </p:pic>
      <p:sp>
        <p:nvSpPr>
          <p:cNvPr id="15" name="Text 10"/>
          <p:cNvSpPr/>
          <p:nvPr/>
        </p:nvSpPr>
        <p:spPr>
          <a:xfrm>
            <a:off x="8366760" y="3474720"/>
            <a:ext cx="3108960" cy="45720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Translator</a:t>
            </a:r>
            <a:endParaRPr lang="en-US" sz="1800" dirty="0"/>
          </a:p>
        </p:txBody>
      </p:sp>
      <p:sp>
        <p:nvSpPr>
          <p:cNvPr id="16" name="Text 11"/>
          <p:cNvSpPr/>
          <p:nvPr/>
        </p:nvSpPr>
        <p:spPr>
          <a:xfrm>
            <a:off x="8366760" y="3977640"/>
            <a:ext cx="3108960" cy="15544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My job tonight: take the technical and make it useful - not lose you in acronyms.</a:t>
            </a:r>
            <a:endParaRPr lang="en-US" sz="1300" dirty="0"/>
          </a:p>
        </p:txBody>
      </p:sp>
      <p:sp>
        <p:nvSpPr>
          <p:cNvPr id="17" name="Shape 12"/>
          <p:cNvSpPr/>
          <p:nvPr/>
        </p:nvSpPr>
        <p:spPr>
          <a:xfrm>
            <a:off x="548640" y="6446520"/>
            <a:ext cx="11064240" cy="0"/>
          </a:xfrm>
          <a:prstGeom prst="line">
            <a:avLst/>
          </a:prstGeom>
          <a:noFill/>
          <a:ln w="9525">
            <a:solidFill>
              <a:srgbClr val="D2D2D7"/>
            </a:solidFill>
            <a:prstDash val="solid"/>
          </a:ln>
        </p:spPr>
      </p:sp>
      <p:sp>
        <p:nvSpPr>
          <p:cNvPr id="18" name="Text 13"/>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9" name="Text 14"/>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Introduction</a:t>
            </a:r>
            <a:endParaRPr lang="en-US" sz="900" dirty="0"/>
          </a:p>
        </p:txBody>
      </p:sp>
      <p:sp>
        <p:nvSpPr>
          <p:cNvPr id="20" name="Text 15"/>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3 · REALITY CHECK</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Matter in 2026 - what's real, what's not</a:t>
            </a:r>
            <a:endParaRPr lang="en-US" sz="3600" dirty="0"/>
          </a:p>
        </p:txBody>
      </p:sp>
      <p:sp>
        <p:nvSpPr>
          <p:cNvPr id="4" name="Shape 2"/>
          <p:cNvSpPr/>
          <p:nvPr/>
        </p:nvSpPr>
        <p:spPr>
          <a:xfrm>
            <a:off x="548640" y="1828800"/>
            <a:ext cx="3566160" cy="4206240"/>
          </a:xfrm>
          <a:prstGeom prst="rect">
            <a:avLst/>
          </a:prstGeom>
          <a:solidFill>
            <a:srgbClr val="F5F5F7"/>
          </a:solidFill>
          <a:ln w="12700">
            <a:solidFill>
              <a:srgbClr val="F5F5F7"/>
            </a:solidFill>
            <a:prstDash val="solid"/>
          </a:ln>
        </p:spPr>
      </p:sp>
      <p:sp>
        <p:nvSpPr>
          <p:cNvPr id="5" name="Shape 3"/>
          <p:cNvSpPr/>
          <p:nvPr/>
        </p:nvSpPr>
        <p:spPr>
          <a:xfrm>
            <a:off x="548640" y="1828800"/>
            <a:ext cx="3566160" cy="411480"/>
          </a:xfrm>
          <a:prstGeom prst="rect">
            <a:avLst/>
          </a:prstGeom>
          <a:solidFill>
            <a:srgbClr val="30D158"/>
          </a:solidFill>
          <a:ln w="12700">
            <a:solidFill>
              <a:srgbClr val="30D158"/>
            </a:solidFill>
            <a:prstDash val="solid"/>
          </a:ln>
        </p:spPr>
      </p:sp>
      <p:sp>
        <p:nvSpPr>
          <p:cNvPr id="6" name="Text 4"/>
          <p:cNvSpPr/>
          <p:nvPr/>
        </p:nvSpPr>
        <p:spPr>
          <a:xfrm>
            <a:off x="822960" y="1865376"/>
            <a:ext cx="3108960" cy="365760"/>
          </a:xfrm>
          <a:prstGeom prst="rect">
            <a:avLst/>
          </a:prstGeom>
          <a:noFill/>
          <a:ln/>
        </p:spPr>
        <p:txBody>
          <a:bodyPr wrap="square" lIns="0" tIns="0" rIns="0" bIns="0" rtlCol="0" anchor="ctr"/>
          <a:lstStyle/>
          <a:p>
            <a:pPr indent="0" marL="0">
              <a:buNone/>
            </a:pPr>
            <a:r>
              <a:rPr lang="en-US" sz="1400" b="1" dirty="0">
                <a:solidFill>
                  <a:srgbClr val="FFFFFF"/>
                </a:solidFill>
                <a:latin typeface="Helvetica Neue" pitchFamily="34" charset="0"/>
                <a:ea typeface="Helvetica Neue" pitchFamily="34" charset="-122"/>
                <a:cs typeface="Helvetica Neue" pitchFamily="34" charset="-120"/>
              </a:rPr>
              <a:t>Working well</a:t>
            </a:r>
            <a:endParaRPr lang="en-US" sz="1400" dirty="0"/>
          </a:p>
        </p:txBody>
      </p:sp>
      <p:sp>
        <p:nvSpPr>
          <p:cNvPr id="7" name="Text 5"/>
          <p:cNvSpPr/>
          <p:nvPr/>
        </p:nvSpPr>
        <p:spPr>
          <a:xfrm>
            <a:off x="822960" y="2468880"/>
            <a:ext cx="3108960" cy="3383280"/>
          </a:xfrm>
          <a:prstGeom prst="rect">
            <a:avLst/>
          </a:prstGeom>
          <a:noFill/>
          <a:ln/>
        </p:spPr>
        <p:txBody>
          <a:bodyPr wrap="square" lIns="0" tIns="0" rIns="0" bIns="0" rtlCol="0" anchor="t"/>
          <a:lstStyle/>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Light bulbs, plugs, switches</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Thermostats (basic)</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Window blinds and shades</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Door/window sensors</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Multi-admin (controlling one device from multiple ecosystems)</a:t>
            </a:r>
            <a:endParaRPr lang="en-US" sz="1200" dirty="0"/>
          </a:p>
        </p:txBody>
      </p:sp>
      <p:sp>
        <p:nvSpPr>
          <p:cNvPr id="8" name="Shape 6"/>
          <p:cNvSpPr/>
          <p:nvPr/>
        </p:nvSpPr>
        <p:spPr>
          <a:xfrm>
            <a:off x="4297680" y="1828800"/>
            <a:ext cx="3566160" cy="4206240"/>
          </a:xfrm>
          <a:prstGeom prst="rect">
            <a:avLst/>
          </a:prstGeom>
          <a:solidFill>
            <a:srgbClr val="F5F5F7"/>
          </a:solidFill>
          <a:ln w="12700">
            <a:solidFill>
              <a:srgbClr val="F5F5F7"/>
            </a:solidFill>
            <a:prstDash val="solid"/>
          </a:ln>
        </p:spPr>
      </p:sp>
      <p:sp>
        <p:nvSpPr>
          <p:cNvPr id="9" name="Shape 7"/>
          <p:cNvSpPr/>
          <p:nvPr/>
        </p:nvSpPr>
        <p:spPr>
          <a:xfrm>
            <a:off x="4297680" y="1828800"/>
            <a:ext cx="3566160" cy="411480"/>
          </a:xfrm>
          <a:prstGeom prst="rect">
            <a:avLst/>
          </a:prstGeom>
          <a:solidFill>
            <a:srgbClr val="FF9500"/>
          </a:solidFill>
          <a:ln w="12700">
            <a:solidFill>
              <a:srgbClr val="FF9500"/>
            </a:solidFill>
            <a:prstDash val="solid"/>
          </a:ln>
        </p:spPr>
      </p:sp>
      <p:sp>
        <p:nvSpPr>
          <p:cNvPr id="10" name="Text 8"/>
          <p:cNvSpPr/>
          <p:nvPr/>
        </p:nvSpPr>
        <p:spPr>
          <a:xfrm>
            <a:off x="4572000" y="1865376"/>
            <a:ext cx="3108960" cy="365760"/>
          </a:xfrm>
          <a:prstGeom prst="rect">
            <a:avLst/>
          </a:prstGeom>
          <a:noFill/>
          <a:ln/>
        </p:spPr>
        <p:txBody>
          <a:bodyPr wrap="square" lIns="0" tIns="0" rIns="0" bIns="0" rtlCol="0" anchor="ctr"/>
          <a:lstStyle/>
          <a:p>
            <a:pPr indent="0" marL="0">
              <a:buNone/>
            </a:pPr>
            <a:r>
              <a:rPr lang="en-US" sz="1400" b="1" dirty="0">
                <a:solidFill>
                  <a:srgbClr val="FFFFFF"/>
                </a:solidFill>
                <a:latin typeface="Helvetica Neue" pitchFamily="34" charset="0"/>
                <a:ea typeface="Helvetica Neue" pitchFamily="34" charset="-122"/>
                <a:cs typeface="Helvetica Neue" pitchFamily="34" charset="-120"/>
              </a:rPr>
              <a:t>Partial / awkward</a:t>
            </a:r>
            <a:endParaRPr lang="en-US" sz="1400" dirty="0"/>
          </a:p>
        </p:txBody>
      </p:sp>
      <p:sp>
        <p:nvSpPr>
          <p:cNvPr id="11" name="Text 9"/>
          <p:cNvSpPr/>
          <p:nvPr/>
        </p:nvSpPr>
        <p:spPr>
          <a:xfrm>
            <a:off x="4572000" y="2468880"/>
            <a:ext cx="3108960" cy="3383280"/>
          </a:xfrm>
          <a:prstGeom prst="rect">
            <a:avLst/>
          </a:prstGeom>
          <a:noFill/>
          <a:ln/>
        </p:spPr>
        <p:txBody>
          <a:bodyPr wrap="square" lIns="0" tIns="0" rIns="0" bIns="0" rtlCol="0" anchor="t"/>
          <a:lstStyle/>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Locks (most still need vendor app for advanced features)</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Robot vacuums (basic 'run / pause' only)</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Cameras (Matter 1.3+, vendor support still patchy)</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Bridging from Zigbee / Z-Wave gear</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Pairing UX still rough on edge cases</a:t>
            </a:r>
            <a:endParaRPr lang="en-US" sz="1200" dirty="0"/>
          </a:p>
        </p:txBody>
      </p:sp>
      <p:sp>
        <p:nvSpPr>
          <p:cNvPr id="12" name="Shape 10"/>
          <p:cNvSpPr/>
          <p:nvPr/>
        </p:nvSpPr>
        <p:spPr>
          <a:xfrm>
            <a:off x="8046720" y="1828800"/>
            <a:ext cx="3566160" cy="4206240"/>
          </a:xfrm>
          <a:prstGeom prst="rect">
            <a:avLst/>
          </a:prstGeom>
          <a:solidFill>
            <a:srgbClr val="F5F5F7"/>
          </a:solidFill>
          <a:ln w="12700">
            <a:solidFill>
              <a:srgbClr val="F5F5F7"/>
            </a:solidFill>
            <a:prstDash val="solid"/>
          </a:ln>
        </p:spPr>
      </p:sp>
      <p:sp>
        <p:nvSpPr>
          <p:cNvPr id="13" name="Shape 11"/>
          <p:cNvSpPr/>
          <p:nvPr/>
        </p:nvSpPr>
        <p:spPr>
          <a:xfrm>
            <a:off x="8046720" y="1828800"/>
            <a:ext cx="3566160" cy="411480"/>
          </a:xfrm>
          <a:prstGeom prst="rect">
            <a:avLst/>
          </a:prstGeom>
          <a:solidFill>
            <a:srgbClr val="FF453A"/>
          </a:solidFill>
          <a:ln w="12700">
            <a:solidFill>
              <a:srgbClr val="FF453A"/>
            </a:solidFill>
            <a:prstDash val="solid"/>
          </a:ln>
        </p:spPr>
      </p:sp>
      <p:sp>
        <p:nvSpPr>
          <p:cNvPr id="14" name="Text 12"/>
          <p:cNvSpPr/>
          <p:nvPr/>
        </p:nvSpPr>
        <p:spPr>
          <a:xfrm>
            <a:off x="8321040" y="1865376"/>
            <a:ext cx="3108960" cy="365760"/>
          </a:xfrm>
          <a:prstGeom prst="rect">
            <a:avLst/>
          </a:prstGeom>
          <a:noFill/>
          <a:ln/>
        </p:spPr>
        <p:txBody>
          <a:bodyPr wrap="square" lIns="0" tIns="0" rIns="0" bIns="0" rtlCol="0" anchor="ctr"/>
          <a:lstStyle/>
          <a:p>
            <a:pPr indent="0" marL="0">
              <a:buNone/>
            </a:pPr>
            <a:r>
              <a:rPr lang="en-US" sz="1400" b="1" dirty="0">
                <a:solidFill>
                  <a:srgbClr val="FFFFFF"/>
                </a:solidFill>
                <a:latin typeface="Helvetica Neue" pitchFamily="34" charset="0"/>
                <a:ea typeface="Helvetica Neue" pitchFamily="34" charset="-122"/>
                <a:cs typeface="Helvetica Neue" pitchFamily="34" charset="-120"/>
              </a:rPr>
              <a:t>Still missing</a:t>
            </a:r>
            <a:endParaRPr lang="en-US" sz="1400" dirty="0"/>
          </a:p>
        </p:txBody>
      </p:sp>
      <p:sp>
        <p:nvSpPr>
          <p:cNvPr id="15" name="Text 13"/>
          <p:cNvSpPr/>
          <p:nvPr/>
        </p:nvSpPr>
        <p:spPr>
          <a:xfrm>
            <a:off x="8321040" y="2468880"/>
            <a:ext cx="3108960" cy="3383280"/>
          </a:xfrm>
          <a:prstGeom prst="rect">
            <a:avLst/>
          </a:prstGeom>
          <a:noFill/>
          <a:ln/>
        </p:spPr>
        <p:txBody>
          <a:bodyPr wrap="square" lIns="0" tIns="0" rIns="0" bIns="0" rtlCol="0" anchor="t"/>
          <a:lstStyle/>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Energy management beyond the basics</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Doorbells with two-way audio</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Major appliances at depth</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Garage doors (improving)</a:t>
            </a:r>
            <a:endParaRPr lang="en-US" sz="1200" dirty="0"/>
          </a:p>
          <a:p>
            <a:pPr marL="342900" indent="-342900">
              <a:spcAft>
                <a:spcPts val="6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Anything truly 'pro install' grade</a:t>
            </a:r>
            <a:endParaRPr lang="en-US" sz="1200" dirty="0"/>
          </a:p>
        </p:txBody>
      </p:sp>
      <p:sp>
        <p:nvSpPr>
          <p:cNvPr id="16" name="Shape 14"/>
          <p:cNvSpPr/>
          <p:nvPr/>
        </p:nvSpPr>
        <p:spPr>
          <a:xfrm>
            <a:off x="548640" y="6446520"/>
            <a:ext cx="11064240" cy="0"/>
          </a:xfrm>
          <a:prstGeom prst="line">
            <a:avLst/>
          </a:prstGeom>
          <a:noFill/>
          <a:ln w="9525">
            <a:solidFill>
              <a:srgbClr val="D2D2D7"/>
            </a:solidFill>
            <a:prstDash val="solid"/>
          </a:ln>
        </p:spPr>
      </p:sp>
      <p:sp>
        <p:nvSpPr>
          <p:cNvPr id="17" name="Text 15"/>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8" name="Text 16"/>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Standards</a:t>
            </a:r>
            <a:endParaRPr lang="en-US" sz="900" dirty="0"/>
          </a:p>
        </p:txBody>
      </p:sp>
      <p:sp>
        <p:nvSpPr>
          <p:cNvPr id="19" name="Text 17"/>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18</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1D1D1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640" y="2194560"/>
            <a:ext cx="731520" cy="731520"/>
          </a:xfrm>
          <a:prstGeom prst="rect">
            <a:avLst/>
          </a:prstGeom>
        </p:spPr>
      </p:pic>
      <p:sp>
        <p:nvSpPr>
          <p:cNvPr id="3" name="Text 0"/>
          <p:cNvSpPr/>
          <p:nvPr/>
        </p:nvSpPr>
        <p:spPr>
          <a:xfrm>
            <a:off x="1417320" y="2331720"/>
            <a:ext cx="10972800" cy="365760"/>
          </a:xfrm>
          <a:prstGeom prst="rect">
            <a:avLst/>
          </a:prstGeom>
          <a:noFill/>
          <a:ln/>
        </p:spPr>
        <p:txBody>
          <a:bodyPr wrap="square" lIns="0" tIns="0" rIns="0" bIns="0" rtlCol="0" anchor="ctr"/>
          <a:lstStyle/>
          <a:p>
            <a:pPr indent="0" marL="0">
              <a:buNone/>
            </a:pPr>
            <a:r>
              <a:rPr lang="en-US" sz="1400" b="1" spc="600" kern="0" dirty="0">
                <a:solidFill>
                  <a:srgbClr val="0071E3"/>
                </a:solidFill>
                <a:latin typeface="Helvetica Neue" pitchFamily="34" charset="0"/>
                <a:ea typeface="Helvetica Neue" pitchFamily="34" charset="-122"/>
                <a:cs typeface="Helvetica Neue" pitchFamily="34" charset="-120"/>
              </a:rPr>
              <a:t>PART FOUR</a:t>
            </a:r>
            <a:endParaRPr lang="en-US" sz="1400" dirty="0"/>
          </a:p>
        </p:txBody>
      </p:sp>
      <p:sp>
        <p:nvSpPr>
          <p:cNvPr id="4" name="Text 1"/>
          <p:cNvSpPr/>
          <p:nvPr/>
        </p:nvSpPr>
        <p:spPr>
          <a:xfrm>
            <a:off x="548640" y="3108960"/>
            <a:ext cx="11430000" cy="1280160"/>
          </a:xfrm>
          <a:prstGeom prst="rect">
            <a:avLst/>
          </a:prstGeom>
          <a:noFill/>
          <a:ln/>
        </p:spPr>
        <p:txBody>
          <a:bodyPr wrap="square" lIns="0" tIns="0" rIns="0" bIns="0" rtlCol="0" anchor="ctr"/>
          <a:lstStyle/>
          <a:p>
            <a:pPr indent="0" marL="0">
              <a:buNone/>
            </a:pPr>
            <a:r>
              <a:rPr lang="en-US" sz="5600" b="1" dirty="0">
                <a:solidFill>
                  <a:srgbClr val="FFFFFF"/>
                </a:solidFill>
                <a:latin typeface="Helvetica Neue" pitchFamily="34" charset="0"/>
                <a:ea typeface="Helvetica Neue" pitchFamily="34" charset="-122"/>
                <a:cs typeface="Helvetica Neue" pitchFamily="34" charset="-120"/>
              </a:rPr>
              <a:t>Apple's Smart-Home Story</a:t>
            </a:r>
            <a:endParaRPr lang="en-US" sz="5600" dirty="0"/>
          </a:p>
        </p:txBody>
      </p:sp>
      <p:sp>
        <p:nvSpPr>
          <p:cNvPr id="5" name="Text 2"/>
          <p:cNvSpPr/>
          <p:nvPr/>
        </p:nvSpPr>
        <p:spPr>
          <a:xfrm>
            <a:off x="548640" y="4389120"/>
            <a:ext cx="10972800" cy="548640"/>
          </a:xfrm>
          <a:prstGeom prst="rect">
            <a:avLst/>
          </a:prstGeom>
          <a:noFill/>
          <a:ln/>
        </p:spPr>
        <p:txBody>
          <a:bodyPr wrap="square" lIns="0" tIns="0" rIns="0" bIns="0" rtlCol="0" anchor="ctr"/>
          <a:lstStyle/>
          <a:p>
            <a:pPr indent="0" marL="0">
              <a:buNone/>
            </a:pPr>
            <a:r>
              <a:rPr lang="en-US" sz="1800" i="1" dirty="0">
                <a:solidFill>
                  <a:srgbClr val="D2D2D7"/>
                </a:solidFill>
                <a:latin typeface="Helvetica Neue" pitchFamily="34" charset="0"/>
                <a:ea typeface="Helvetica Neue" pitchFamily="34" charset="-122"/>
                <a:cs typeface="Helvetica Neue" pitchFamily="34" charset="-120"/>
              </a:rPr>
              <a:t>Late to the party. Then they redecorated the room.</a:t>
            </a: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4 · APPLE'S LATE ENTRY</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Apple was late, on purpose</a:t>
            </a:r>
            <a:endParaRPr lang="en-US" sz="3600" dirty="0"/>
          </a:p>
        </p:txBody>
      </p:sp>
      <p:sp>
        <p:nvSpPr>
          <p:cNvPr id="4" name="Text 2"/>
          <p:cNvSpPr/>
          <p:nvPr/>
        </p:nvSpPr>
        <p:spPr>
          <a:xfrm>
            <a:off x="548640" y="1828800"/>
            <a:ext cx="6400800" cy="1645920"/>
          </a:xfrm>
          <a:prstGeom prst="rect">
            <a:avLst/>
          </a:prstGeom>
          <a:noFill/>
          <a:ln/>
        </p:spPr>
        <p:txBody>
          <a:bodyPr wrap="square" lIns="0" tIns="0" rIns="0" bIns="0" rtlCol="0" anchor="ctr"/>
          <a:lstStyle/>
          <a:p>
            <a:pPr indent="0" marL="0">
              <a:buNone/>
            </a:pPr>
            <a:r>
              <a:rPr lang="en-US" sz="1500" dirty="0">
                <a:solidFill>
                  <a:srgbClr val="424245"/>
                </a:solidFill>
                <a:latin typeface="Helvetica Neue" pitchFamily="34" charset="0"/>
                <a:ea typeface="Helvetica Neue" pitchFamily="34" charset="-122"/>
                <a:cs typeface="Helvetica Neue" pitchFamily="34" charset="-120"/>
              </a:rPr>
              <a:t>Amazon shipped Echo in November 2014.
</a:t>
            </a:r>
            <a:pPr indent="0" marL="0">
              <a:buNone/>
            </a:pPr>
            <a:r>
              <a:rPr lang="en-US" sz="1500" dirty="0">
                <a:solidFill>
                  <a:srgbClr val="424245"/>
                </a:solidFill>
                <a:latin typeface="Helvetica Neue" pitchFamily="34" charset="0"/>
                <a:ea typeface="Helvetica Neue" pitchFamily="34" charset="-122"/>
                <a:cs typeface="Helvetica Neue" pitchFamily="34" charset="-120"/>
              </a:rPr>
              <a:t>Google bought Nest in January 2014.
</a:t>
            </a:r>
            <a:pPr indent="0" marL="0">
              <a:buNone/>
            </a:pPr>
            <a:r>
              <a:rPr lang="en-US" sz="1500" dirty="0">
                <a:solidFill>
                  <a:srgbClr val="424245"/>
                </a:solidFill>
                <a:latin typeface="Helvetica Neue" pitchFamily="34" charset="0"/>
                <a:ea typeface="Helvetica Neue" pitchFamily="34" charset="-122"/>
                <a:cs typeface="Helvetica Neue" pitchFamily="34" charset="-120"/>
              </a:rPr>
              <a:t>Apple announced </a:t>
            </a:r>
            <a:pPr indent="0" marL="0">
              <a:buNone/>
            </a:pPr>
            <a:r>
              <a:rPr lang="en-US" sz="1500" b="1" dirty="0">
                <a:solidFill>
                  <a:srgbClr val="1D1D1F"/>
                </a:solidFill>
                <a:latin typeface="Helvetica Neue" pitchFamily="34" charset="0"/>
                <a:ea typeface="Helvetica Neue" pitchFamily="34" charset="-122"/>
                <a:cs typeface="Helvetica Neue" pitchFamily="34" charset="-120"/>
              </a:rPr>
              <a:t>HomeKit</a:t>
            </a:r>
            <a:pPr indent="0" marL="0">
              <a:buNone/>
            </a:pPr>
            <a:r>
              <a:rPr lang="en-US" sz="1500" dirty="0">
                <a:solidFill>
                  <a:srgbClr val="424245"/>
                </a:solidFill>
                <a:latin typeface="Helvetica Neue" pitchFamily="34" charset="0"/>
                <a:ea typeface="Helvetica Neue" pitchFamily="34" charset="-122"/>
                <a:cs typeface="Helvetica Neue" pitchFamily="34" charset="-120"/>
              </a:rPr>
              <a:t> in June 2014 - but with no app and no products until iOS 9 in 2015, and no native Home app until 2016.</a:t>
            </a:r>
            <a:endParaRPr lang="en-US" sz="1500" dirty="0"/>
          </a:p>
        </p:txBody>
      </p:sp>
      <p:sp>
        <p:nvSpPr>
          <p:cNvPr id="5" name="Text 3"/>
          <p:cNvSpPr/>
          <p:nvPr/>
        </p:nvSpPr>
        <p:spPr>
          <a:xfrm>
            <a:off x="548640" y="3566160"/>
            <a:ext cx="6400800" cy="457200"/>
          </a:xfrm>
          <a:prstGeom prst="rect">
            <a:avLst/>
          </a:prstGeom>
          <a:noFill/>
          <a:ln/>
        </p:spPr>
        <p:txBody>
          <a:bodyPr wrap="square" lIns="0" tIns="0" rIns="0" bIns="0" rtlCol="0" anchor="ctr"/>
          <a:lstStyle/>
          <a:p>
            <a:pPr indent="0" marL="0">
              <a:buNone/>
            </a:pPr>
            <a:r>
              <a:rPr lang="en-US" sz="1800" b="1" dirty="0">
                <a:solidFill>
                  <a:srgbClr val="0071E3"/>
                </a:solidFill>
                <a:latin typeface="Helvetica Neue" pitchFamily="34" charset="0"/>
                <a:ea typeface="Helvetica Neue" pitchFamily="34" charset="-122"/>
                <a:cs typeface="Helvetica Neue" pitchFamily="34" charset="-120"/>
              </a:rPr>
              <a:t>Why?</a:t>
            </a:r>
            <a:endParaRPr lang="en-US" sz="1800" dirty="0"/>
          </a:p>
        </p:txBody>
      </p:sp>
      <p:sp>
        <p:nvSpPr>
          <p:cNvPr id="6" name="Text 4"/>
          <p:cNvSpPr/>
          <p:nvPr/>
        </p:nvSpPr>
        <p:spPr>
          <a:xfrm>
            <a:off x="548640" y="4023360"/>
            <a:ext cx="6400800" cy="1828800"/>
          </a:xfrm>
          <a:prstGeom prst="rect">
            <a:avLst/>
          </a:prstGeom>
          <a:noFill/>
          <a:ln/>
        </p:spPr>
        <p:txBody>
          <a:bodyPr wrap="square" lIns="0" tIns="0" rIns="0" bIns="0" rtlCol="0" anchor="ctr"/>
          <a:lstStyle/>
          <a:p>
            <a:pPr marL="342900" indent="-342900">
              <a:spcAft>
                <a:spcPts val="3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Required a dedicated security chip (MFi) in every accessory</a:t>
            </a:r>
            <a:endParaRPr lang="en-US" sz="1300" dirty="0"/>
          </a:p>
          <a:p>
            <a:pPr marL="342900" indent="-342900">
              <a:spcAft>
                <a:spcPts val="3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Required end-to-end encryption from device to phone</a:t>
            </a:r>
            <a:endParaRPr lang="en-US" sz="1300" dirty="0"/>
          </a:p>
          <a:p>
            <a:pPr marL="342900" indent="-342900">
              <a:spcAft>
                <a:spcPts val="3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Refused to centralize user data in their cloud</a:t>
            </a:r>
            <a:endParaRPr lang="en-US" sz="1300" dirty="0"/>
          </a:p>
          <a:p>
            <a:pPr marL="342900" indent="-342900">
              <a:spcAft>
                <a:spcPts val="3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Refused to launch a hub - your iPad / Apple TV had to be it</a:t>
            </a:r>
            <a:endParaRPr lang="en-US" sz="1300" dirty="0"/>
          </a:p>
        </p:txBody>
      </p:sp>
      <p:sp>
        <p:nvSpPr>
          <p:cNvPr id="7" name="Shape 5"/>
          <p:cNvSpPr/>
          <p:nvPr/>
        </p:nvSpPr>
        <p:spPr>
          <a:xfrm>
            <a:off x="7498080" y="1828800"/>
            <a:ext cx="4114800" cy="4114800"/>
          </a:xfrm>
          <a:prstGeom prst="rect">
            <a:avLst/>
          </a:prstGeom>
          <a:solidFill>
            <a:srgbClr val="1D1D1F"/>
          </a:solidFill>
          <a:ln w="12700">
            <a:solidFill>
              <a:srgbClr val="1D1D1F"/>
            </a:solidFill>
            <a:prstDash val="solid"/>
          </a:ln>
        </p:spPr>
      </p:sp>
      <p:sp>
        <p:nvSpPr>
          <p:cNvPr id="8" name="Text 6"/>
          <p:cNvSpPr/>
          <p:nvPr/>
        </p:nvSpPr>
        <p:spPr>
          <a:xfrm>
            <a:off x="7680960" y="1828800"/>
            <a:ext cx="914400" cy="914400"/>
          </a:xfrm>
          <a:prstGeom prst="rect">
            <a:avLst/>
          </a:prstGeom>
          <a:noFill/>
          <a:ln/>
        </p:spPr>
        <p:txBody>
          <a:bodyPr wrap="square" lIns="0" tIns="0" rIns="0" bIns="0" rtlCol="0" anchor="ctr"/>
          <a:lstStyle/>
          <a:p>
            <a:pPr indent="0" marL="0">
              <a:buNone/>
            </a:pPr>
            <a:r>
              <a:rPr lang="en-US" sz="8000" b="1" dirty="0">
                <a:solidFill>
                  <a:srgbClr val="0071E3"/>
                </a:solidFill>
                <a:latin typeface="Helvetica Neue" pitchFamily="34" charset="0"/>
                <a:ea typeface="Helvetica Neue" pitchFamily="34" charset="-122"/>
                <a:cs typeface="Helvetica Neue" pitchFamily="34" charset="-120"/>
              </a:rPr>
              <a:t>“</a:t>
            </a:r>
            <a:endParaRPr lang="en-US" sz="8000" dirty="0"/>
          </a:p>
        </p:txBody>
      </p:sp>
      <p:sp>
        <p:nvSpPr>
          <p:cNvPr id="9" name="Text 7"/>
          <p:cNvSpPr/>
          <p:nvPr/>
        </p:nvSpPr>
        <p:spPr>
          <a:xfrm>
            <a:off x="7680960" y="2651760"/>
            <a:ext cx="3749040" cy="2011680"/>
          </a:xfrm>
          <a:prstGeom prst="rect">
            <a:avLst/>
          </a:prstGeom>
          <a:noFill/>
          <a:ln/>
        </p:spPr>
        <p:txBody>
          <a:bodyPr wrap="square" lIns="0" tIns="0" rIns="0" bIns="0" rtlCol="0" anchor="ctr"/>
          <a:lstStyle/>
          <a:p>
            <a:pPr indent="0" marL="0">
              <a:buNone/>
            </a:pPr>
            <a:r>
              <a:rPr lang="en-US" sz="1800" i="1" dirty="0">
                <a:solidFill>
                  <a:srgbClr val="FFFFFF"/>
                </a:solidFill>
                <a:latin typeface="Helvetica Neue" pitchFamily="34" charset="0"/>
                <a:ea typeface="Helvetica Neue" pitchFamily="34" charset="-122"/>
                <a:cs typeface="Helvetica Neue" pitchFamily="34" charset="-120"/>
              </a:rPr>
              <a:t>Apple's bar was so high that most manufacturers had to redesign their hardware just to wear the HomeKit logo.</a:t>
            </a:r>
            <a:endParaRPr lang="en-US" sz="1800" dirty="0"/>
          </a:p>
        </p:txBody>
      </p:sp>
      <p:sp>
        <p:nvSpPr>
          <p:cNvPr id="10" name="Text 8"/>
          <p:cNvSpPr/>
          <p:nvPr/>
        </p:nvSpPr>
        <p:spPr>
          <a:xfrm>
            <a:off x="7680960" y="5029200"/>
            <a:ext cx="3749040" cy="731520"/>
          </a:xfrm>
          <a:prstGeom prst="rect">
            <a:avLst/>
          </a:prstGeom>
          <a:noFill/>
          <a:ln/>
        </p:spPr>
        <p:txBody>
          <a:bodyPr wrap="square" lIns="0" tIns="0" rIns="0" bIns="0" rtlCol="0" anchor="ctr"/>
          <a:lstStyle/>
          <a:p>
            <a:pPr indent="0" marL="0">
              <a:buNone/>
            </a:pPr>
            <a:r>
              <a:rPr lang="en-US" sz="1300" dirty="0">
                <a:solidFill>
                  <a:srgbClr val="86868B"/>
                </a:solidFill>
                <a:latin typeface="Helvetica Neue" pitchFamily="34" charset="0"/>
                <a:ea typeface="Helvetica Neue" pitchFamily="34" charset="-122"/>
                <a:cs typeface="Helvetica Neue" pitchFamily="34" charset="-120"/>
              </a:rPr>
              <a:t>That's why it took 5+ years to feel mainstream.</a:t>
            </a:r>
            <a:endParaRPr lang="en-US" sz="1300" dirty="0"/>
          </a:p>
        </p:txBody>
      </p:sp>
      <p:sp>
        <p:nvSpPr>
          <p:cNvPr id="11" name="Shape 9"/>
          <p:cNvSpPr/>
          <p:nvPr/>
        </p:nvSpPr>
        <p:spPr>
          <a:xfrm>
            <a:off x="548640" y="6446520"/>
            <a:ext cx="11064240" cy="0"/>
          </a:xfrm>
          <a:prstGeom prst="line">
            <a:avLst/>
          </a:prstGeom>
          <a:noFill/>
          <a:ln w="9525">
            <a:solidFill>
              <a:srgbClr val="D2D2D7"/>
            </a:solidFill>
            <a:prstDash val="solid"/>
          </a:ln>
        </p:spPr>
      </p:sp>
      <p:sp>
        <p:nvSpPr>
          <p:cNvPr id="12" name="Text 10"/>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3" name="Text 11"/>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Apple</a:t>
            </a:r>
            <a:endParaRPr lang="en-US" sz="900" dirty="0"/>
          </a:p>
        </p:txBody>
      </p:sp>
      <p:sp>
        <p:nvSpPr>
          <p:cNvPr id="14" name="Text 12"/>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19</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4 · PHILOSOPHY</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Three things Apple did differently</a:t>
            </a:r>
            <a:endParaRPr lang="en-US" sz="3600" dirty="0"/>
          </a:p>
        </p:txBody>
      </p:sp>
      <p:sp>
        <p:nvSpPr>
          <p:cNvPr id="4" name="Shape 2"/>
          <p:cNvSpPr/>
          <p:nvPr/>
        </p:nvSpPr>
        <p:spPr>
          <a:xfrm>
            <a:off x="640080" y="2103120"/>
            <a:ext cx="868680" cy="868680"/>
          </a:xfrm>
          <a:prstGeom prst="ellipse">
            <a:avLst/>
          </a:prstGeom>
          <a:solidFill>
            <a:srgbClr val="F5F5F7"/>
          </a:solidFill>
          <a:ln w="12700">
            <a:solidFill>
              <a:srgbClr val="F5F5F7"/>
            </a:solidFill>
            <a:prstDash val="solid"/>
          </a:ln>
        </p:spPr>
      </p:sp>
      <p:pic>
        <p:nvPicPr>
          <p:cNvPr id="5" name="Image 0" descr="preencoded.png">    </p:cNvPr>
          <p:cNvPicPr>
            <a:picLocks noChangeAspect="1"/>
          </p:cNvPicPr>
          <p:nvPr/>
        </p:nvPicPr>
        <p:blipFill>
          <a:blip r:embed="rId1"/>
          <a:stretch>
            <a:fillRect/>
          </a:stretch>
        </p:blipFill>
        <p:spPr>
          <a:xfrm>
            <a:off x="822960" y="2286000"/>
            <a:ext cx="502920" cy="502920"/>
          </a:xfrm>
          <a:prstGeom prst="rect">
            <a:avLst/>
          </a:prstGeom>
        </p:spPr>
      </p:pic>
      <p:sp>
        <p:nvSpPr>
          <p:cNvPr id="6" name="Text 3"/>
          <p:cNvSpPr/>
          <p:nvPr/>
        </p:nvSpPr>
        <p:spPr>
          <a:xfrm>
            <a:off x="1828800" y="2148840"/>
            <a:ext cx="9144000" cy="457200"/>
          </a:xfrm>
          <a:prstGeom prst="rect">
            <a:avLst/>
          </a:prstGeom>
          <a:noFill/>
          <a:ln/>
        </p:spPr>
        <p:txBody>
          <a:bodyPr wrap="square" lIns="0" tIns="0" rIns="0" bIns="0" rtlCol="0" anchor="ctr"/>
          <a:lstStyle/>
          <a:p>
            <a:pPr indent="0" marL="0">
              <a:buNone/>
            </a:pPr>
            <a:r>
              <a:rPr lang="en-US" sz="2000" b="1" dirty="0">
                <a:solidFill>
                  <a:srgbClr val="1D1D1F"/>
                </a:solidFill>
                <a:latin typeface="Helvetica Neue" pitchFamily="34" charset="0"/>
                <a:ea typeface="Helvetica Neue" pitchFamily="34" charset="-122"/>
                <a:cs typeface="Helvetica Neue" pitchFamily="34" charset="-120"/>
              </a:rPr>
              <a:t>End-to-end encryption</a:t>
            </a:r>
            <a:endParaRPr lang="en-US" sz="2000" dirty="0"/>
          </a:p>
        </p:txBody>
      </p:sp>
      <p:sp>
        <p:nvSpPr>
          <p:cNvPr id="7" name="Text 4"/>
          <p:cNvSpPr/>
          <p:nvPr/>
        </p:nvSpPr>
        <p:spPr>
          <a:xfrm>
            <a:off x="1828800" y="2606040"/>
            <a:ext cx="9601200" cy="640080"/>
          </a:xfrm>
          <a:prstGeom prst="rect">
            <a:avLst/>
          </a:prstGeom>
          <a:noFill/>
          <a:ln/>
        </p:spPr>
        <p:txBody>
          <a:bodyPr wrap="square" lIns="0" tIns="0" rIns="0" bIns="0" rtlCol="0" anchor="ctr"/>
          <a:lstStyle/>
          <a:p>
            <a:pPr indent="0" marL="0">
              <a:buNone/>
            </a:pPr>
            <a:r>
              <a:rPr lang="en-US" sz="1400" dirty="0">
                <a:solidFill>
                  <a:srgbClr val="424245"/>
                </a:solidFill>
                <a:latin typeface="Helvetica Neue" pitchFamily="34" charset="0"/>
                <a:ea typeface="Helvetica Neue" pitchFamily="34" charset="-122"/>
                <a:cs typeface="Helvetica Neue" pitchFamily="34" charset="-120"/>
              </a:rPr>
              <a:t>Your home data is encrypted with keys only your devices hold. Apple's servers can't read it.</a:t>
            </a:r>
            <a:endParaRPr lang="en-US" sz="1400" dirty="0"/>
          </a:p>
        </p:txBody>
      </p:sp>
      <p:sp>
        <p:nvSpPr>
          <p:cNvPr id="8" name="Shape 5"/>
          <p:cNvSpPr/>
          <p:nvPr/>
        </p:nvSpPr>
        <p:spPr>
          <a:xfrm>
            <a:off x="640080" y="3474720"/>
            <a:ext cx="868680" cy="868680"/>
          </a:xfrm>
          <a:prstGeom prst="ellipse">
            <a:avLst/>
          </a:prstGeom>
          <a:solidFill>
            <a:srgbClr val="F5F5F7"/>
          </a:solidFill>
          <a:ln w="12700">
            <a:solidFill>
              <a:srgbClr val="F5F5F7"/>
            </a:solidFill>
            <a:prstDash val="solid"/>
          </a:ln>
        </p:spPr>
      </p:sp>
      <p:pic>
        <p:nvPicPr>
          <p:cNvPr id="9" name="Image 1" descr="preencoded.png">    </p:cNvPr>
          <p:cNvPicPr>
            <a:picLocks noChangeAspect="1"/>
          </p:cNvPicPr>
          <p:nvPr/>
        </p:nvPicPr>
        <p:blipFill>
          <a:blip r:embed="rId2"/>
          <a:stretch>
            <a:fillRect/>
          </a:stretch>
        </p:blipFill>
        <p:spPr>
          <a:xfrm>
            <a:off x="822960" y="3657600"/>
            <a:ext cx="502920" cy="502920"/>
          </a:xfrm>
          <a:prstGeom prst="rect">
            <a:avLst/>
          </a:prstGeom>
        </p:spPr>
      </p:pic>
      <p:sp>
        <p:nvSpPr>
          <p:cNvPr id="10" name="Text 6"/>
          <p:cNvSpPr/>
          <p:nvPr/>
        </p:nvSpPr>
        <p:spPr>
          <a:xfrm>
            <a:off x="1828800" y="3520440"/>
            <a:ext cx="9144000" cy="457200"/>
          </a:xfrm>
          <a:prstGeom prst="rect">
            <a:avLst/>
          </a:prstGeom>
          <a:noFill/>
          <a:ln/>
        </p:spPr>
        <p:txBody>
          <a:bodyPr wrap="square" lIns="0" tIns="0" rIns="0" bIns="0" rtlCol="0" anchor="ctr"/>
          <a:lstStyle/>
          <a:p>
            <a:pPr indent="0" marL="0">
              <a:buNone/>
            </a:pPr>
            <a:r>
              <a:rPr lang="en-US" sz="2000" b="1" dirty="0">
                <a:solidFill>
                  <a:srgbClr val="1D1D1F"/>
                </a:solidFill>
                <a:latin typeface="Helvetica Neue" pitchFamily="34" charset="0"/>
                <a:ea typeface="Helvetica Neue" pitchFamily="34" charset="-122"/>
                <a:cs typeface="Helvetica Neue" pitchFamily="34" charset="-120"/>
              </a:rPr>
              <a:t>Local-first by design</a:t>
            </a:r>
            <a:endParaRPr lang="en-US" sz="2000" dirty="0"/>
          </a:p>
        </p:txBody>
      </p:sp>
      <p:sp>
        <p:nvSpPr>
          <p:cNvPr id="11" name="Text 7"/>
          <p:cNvSpPr/>
          <p:nvPr/>
        </p:nvSpPr>
        <p:spPr>
          <a:xfrm>
            <a:off x="1828800" y="3977640"/>
            <a:ext cx="9601200" cy="640080"/>
          </a:xfrm>
          <a:prstGeom prst="rect">
            <a:avLst/>
          </a:prstGeom>
          <a:noFill/>
          <a:ln/>
        </p:spPr>
        <p:txBody>
          <a:bodyPr wrap="square" lIns="0" tIns="0" rIns="0" bIns="0" rtlCol="0" anchor="ctr"/>
          <a:lstStyle/>
          <a:p>
            <a:pPr indent="0" marL="0">
              <a:buNone/>
            </a:pPr>
            <a:r>
              <a:rPr lang="en-US" sz="1400" dirty="0">
                <a:solidFill>
                  <a:srgbClr val="424245"/>
                </a:solidFill>
                <a:latin typeface="Helvetica Neue" pitchFamily="34" charset="0"/>
                <a:ea typeface="Helvetica Neue" pitchFamily="34" charset="-122"/>
                <a:cs typeface="Helvetica Neue" pitchFamily="34" charset="-120"/>
              </a:rPr>
              <a:t>Automations run on your hub (HomePod, Apple TV) - not in the cloud. Works without internet.</a:t>
            </a:r>
            <a:endParaRPr lang="en-US" sz="1400" dirty="0"/>
          </a:p>
        </p:txBody>
      </p:sp>
      <p:sp>
        <p:nvSpPr>
          <p:cNvPr id="12" name="Shape 8"/>
          <p:cNvSpPr/>
          <p:nvPr/>
        </p:nvSpPr>
        <p:spPr>
          <a:xfrm>
            <a:off x="640080" y="4846320"/>
            <a:ext cx="868680" cy="868680"/>
          </a:xfrm>
          <a:prstGeom prst="ellipse">
            <a:avLst/>
          </a:prstGeom>
          <a:solidFill>
            <a:srgbClr val="F5F5F7"/>
          </a:solidFill>
          <a:ln w="12700">
            <a:solidFill>
              <a:srgbClr val="F5F5F7"/>
            </a:solidFill>
            <a:prstDash val="solid"/>
          </a:ln>
        </p:spPr>
      </p:sp>
      <p:pic>
        <p:nvPicPr>
          <p:cNvPr id="13" name="Image 2" descr="preencoded.png">    </p:cNvPr>
          <p:cNvPicPr>
            <a:picLocks noChangeAspect="1"/>
          </p:cNvPicPr>
          <p:nvPr/>
        </p:nvPicPr>
        <p:blipFill>
          <a:blip r:embed="rId3"/>
          <a:stretch>
            <a:fillRect/>
          </a:stretch>
        </p:blipFill>
        <p:spPr>
          <a:xfrm>
            <a:off x="822960" y="5029200"/>
            <a:ext cx="502920" cy="502920"/>
          </a:xfrm>
          <a:prstGeom prst="rect">
            <a:avLst/>
          </a:prstGeom>
        </p:spPr>
      </p:pic>
      <p:sp>
        <p:nvSpPr>
          <p:cNvPr id="14" name="Text 9"/>
          <p:cNvSpPr/>
          <p:nvPr/>
        </p:nvSpPr>
        <p:spPr>
          <a:xfrm>
            <a:off x="1828800" y="4892040"/>
            <a:ext cx="9144000" cy="457200"/>
          </a:xfrm>
          <a:prstGeom prst="rect">
            <a:avLst/>
          </a:prstGeom>
          <a:noFill/>
          <a:ln/>
        </p:spPr>
        <p:txBody>
          <a:bodyPr wrap="square" lIns="0" tIns="0" rIns="0" bIns="0" rtlCol="0" anchor="ctr"/>
          <a:lstStyle/>
          <a:p>
            <a:pPr indent="0" marL="0">
              <a:buNone/>
            </a:pPr>
            <a:r>
              <a:rPr lang="en-US" sz="2000" b="1" dirty="0">
                <a:solidFill>
                  <a:srgbClr val="1D1D1F"/>
                </a:solidFill>
                <a:latin typeface="Helvetica Neue" pitchFamily="34" charset="0"/>
                <a:ea typeface="Helvetica Neue" pitchFamily="34" charset="-122"/>
                <a:cs typeface="Helvetica Neue" pitchFamily="34" charset="-120"/>
              </a:rPr>
              <a:t>Identity over device</a:t>
            </a:r>
            <a:endParaRPr lang="en-US" sz="2000" dirty="0"/>
          </a:p>
        </p:txBody>
      </p:sp>
      <p:sp>
        <p:nvSpPr>
          <p:cNvPr id="15" name="Text 10"/>
          <p:cNvSpPr/>
          <p:nvPr/>
        </p:nvSpPr>
        <p:spPr>
          <a:xfrm>
            <a:off x="1828800" y="5349240"/>
            <a:ext cx="9601200" cy="640080"/>
          </a:xfrm>
          <a:prstGeom prst="rect">
            <a:avLst/>
          </a:prstGeom>
          <a:noFill/>
          <a:ln/>
        </p:spPr>
        <p:txBody>
          <a:bodyPr wrap="square" lIns="0" tIns="0" rIns="0" bIns="0" rtlCol="0" anchor="ctr"/>
          <a:lstStyle/>
          <a:p>
            <a:pPr indent="0" marL="0">
              <a:buNone/>
            </a:pPr>
            <a:r>
              <a:rPr lang="en-US" sz="1400" dirty="0">
                <a:solidFill>
                  <a:srgbClr val="424245"/>
                </a:solidFill>
                <a:latin typeface="Helvetica Neue" pitchFamily="34" charset="0"/>
                <a:ea typeface="Helvetica Neue" pitchFamily="34" charset="-122"/>
                <a:cs typeface="Helvetica Neue" pitchFamily="34" charset="-120"/>
              </a:rPr>
              <a:t>Permissions are tied to your Apple ID and people you share the home with - not gadget pairing.</a:t>
            </a:r>
            <a:endParaRPr lang="en-US" sz="1400" dirty="0"/>
          </a:p>
        </p:txBody>
      </p:sp>
      <p:sp>
        <p:nvSpPr>
          <p:cNvPr id="16" name="Shape 11"/>
          <p:cNvSpPr/>
          <p:nvPr/>
        </p:nvSpPr>
        <p:spPr>
          <a:xfrm>
            <a:off x="548640" y="6446520"/>
            <a:ext cx="11064240" cy="0"/>
          </a:xfrm>
          <a:prstGeom prst="line">
            <a:avLst/>
          </a:prstGeom>
          <a:noFill/>
          <a:ln w="9525">
            <a:solidFill>
              <a:srgbClr val="D2D2D7"/>
            </a:solidFill>
            <a:prstDash val="solid"/>
          </a:ln>
        </p:spPr>
      </p:sp>
      <p:sp>
        <p:nvSpPr>
          <p:cNvPr id="17" name="Text 12"/>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8" name="Text 13"/>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Apple</a:t>
            </a:r>
            <a:endParaRPr lang="en-US" sz="900" dirty="0"/>
          </a:p>
        </p:txBody>
      </p:sp>
      <p:sp>
        <p:nvSpPr>
          <p:cNvPr id="19" name="Text 14"/>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20</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4 · APPLE HOME IN 2026</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What Apple Home does well today</a:t>
            </a:r>
            <a:endParaRPr lang="en-US" sz="3600" dirty="0"/>
          </a:p>
        </p:txBody>
      </p:sp>
      <p:sp>
        <p:nvSpPr>
          <p:cNvPr id="4" name="Shape 2"/>
          <p:cNvSpPr/>
          <p:nvPr/>
        </p:nvSpPr>
        <p:spPr>
          <a:xfrm>
            <a:off x="548640" y="2103120"/>
            <a:ext cx="3566160" cy="1783080"/>
          </a:xfrm>
          <a:prstGeom prst="rect">
            <a:avLst/>
          </a:prstGeom>
          <a:solidFill>
            <a:srgbClr val="F5F5F7"/>
          </a:solidFill>
          <a:ln w="12700">
            <a:solidFill>
              <a:srgbClr val="F5F5F7"/>
            </a:solidFill>
            <a:prstDash val="solid"/>
          </a:ln>
        </p:spPr>
      </p:sp>
      <p:pic>
        <p:nvPicPr>
          <p:cNvPr id="5" name="Image 0" descr="preencoded.png">    </p:cNvPr>
          <p:cNvPicPr>
            <a:picLocks noChangeAspect="1"/>
          </p:cNvPicPr>
          <p:nvPr/>
        </p:nvPicPr>
        <p:blipFill>
          <a:blip r:embed="rId1"/>
          <a:stretch>
            <a:fillRect/>
          </a:stretch>
        </p:blipFill>
        <p:spPr>
          <a:xfrm>
            <a:off x="822960" y="2377440"/>
            <a:ext cx="411480" cy="411480"/>
          </a:xfrm>
          <a:prstGeom prst="rect">
            <a:avLst/>
          </a:prstGeom>
        </p:spPr>
      </p:pic>
      <p:sp>
        <p:nvSpPr>
          <p:cNvPr id="6" name="Text 3"/>
          <p:cNvSpPr/>
          <p:nvPr/>
        </p:nvSpPr>
        <p:spPr>
          <a:xfrm>
            <a:off x="1417320" y="233172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Hub built in</a:t>
            </a:r>
            <a:endParaRPr lang="en-US" sz="1400" dirty="0"/>
          </a:p>
        </p:txBody>
      </p:sp>
      <p:sp>
        <p:nvSpPr>
          <p:cNvPr id="7" name="Text 4"/>
          <p:cNvSpPr/>
          <p:nvPr/>
        </p:nvSpPr>
        <p:spPr>
          <a:xfrm>
            <a:off x="822960" y="2971800"/>
            <a:ext cx="3108960" cy="868680"/>
          </a:xfrm>
          <a:prstGeom prst="rect">
            <a:avLst/>
          </a:prstGeom>
          <a:noFill/>
          <a:ln/>
        </p:spPr>
        <p:txBody>
          <a:bodyPr wrap="square" lIns="0" tIns="0" rIns="0" bIns="0" rtlCol="0" anchor="ctr"/>
          <a:lstStyle/>
          <a:p>
            <a:pPr indent="0" marL="0">
              <a:buNone/>
            </a:pPr>
            <a:r>
              <a:rPr lang="en-US" sz="1150" dirty="0">
                <a:solidFill>
                  <a:srgbClr val="424245"/>
                </a:solidFill>
                <a:latin typeface="Helvetica Neue" pitchFamily="34" charset="0"/>
                <a:ea typeface="Helvetica Neue" pitchFamily="34" charset="-122"/>
                <a:cs typeface="Helvetica Neue" pitchFamily="34" charset="-120"/>
              </a:rPr>
              <a:t>HomePod, HomePod mini, Apple TV 4K - already a hub AND a Thread border router.</a:t>
            </a:r>
            <a:endParaRPr lang="en-US" sz="1150" dirty="0"/>
          </a:p>
        </p:txBody>
      </p:sp>
      <p:sp>
        <p:nvSpPr>
          <p:cNvPr id="8" name="Shape 5"/>
          <p:cNvSpPr/>
          <p:nvPr/>
        </p:nvSpPr>
        <p:spPr>
          <a:xfrm>
            <a:off x="4297680" y="2103120"/>
            <a:ext cx="3566160" cy="1783080"/>
          </a:xfrm>
          <a:prstGeom prst="rect">
            <a:avLst/>
          </a:prstGeom>
          <a:solidFill>
            <a:srgbClr val="F5F5F7"/>
          </a:solidFill>
          <a:ln w="12700">
            <a:solidFill>
              <a:srgbClr val="F5F5F7"/>
            </a:solidFill>
            <a:prstDash val="solid"/>
          </a:ln>
        </p:spPr>
      </p:sp>
      <p:pic>
        <p:nvPicPr>
          <p:cNvPr id="9" name="Image 1" descr="preencoded.png">    </p:cNvPr>
          <p:cNvPicPr>
            <a:picLocks noChangeAspect="1"/>
          </p:cNvPicPr>
          <p:nvPr/>
        </p:nvPicPr>
        <p:blipFill>
          <a:blip r:embed="rId2"/>
          <a:stretch>
            <a:fillRect/>
          </a:stretch>
        </p:blipFill>
        <p:spPr>
          <a:xfrm>
            <a:off x="4572000" y="2377440"/>
            <a:ext cx="411480" cy="411480"/>
          </a:xfrm>
          <a:prstGeom prst="rect">
            <a:avLst/>
          </a:prstGeom>
        </p:spPr>
      </p:pic>
      <p:sp>
        <p:nvSpPr>
          <p:cNvPr id="10" name="Text 6"/>
          <p:cNvSpPr/>
          <p:nvPr/>
        </p:nvSpPr>
        <p:spPr>
          <a:xfrm>
            <a:off x="5166360" y="233172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Matter from day one</a:t>
            </a:r>
            <a:endParaRPr lang="en-US" sz="1400" dirty="0"/>
          </a:p>
        </p:txBody>
      </p:sp>
      <p:sp>
        <p:nvSpPr>
          <p:cNvPr id="11" name="Text 7"/>
          <p:cNvSpPr/>
          <p:nvPr/>
        </p:nvSpPr>
        <p:spPr>
          <a:xfrm>
            <a:off x="4572000" y="2971800"/>
            <a:ext cx="3108960" cy="868680"/>
          </a:xfrm>
          <a:prstGeom prst="rect">
            <a:avLst/>
          </a:prstGeom>
          <a:noFill/>
          <a:ln/>
        </p:spPr>
        <p:txBody>
          <a:bodyPr wrap="square" lIns="0" tIns="0" rIns="0" bIns="0" rtlCol="0" anchor="ctr"/>
          <a:lstStyle/>
          <a:p>
            <a:pPr indent="0" marL="0">
              <a:buNone/>
            </a:pPr>
            <a:r>
              <a:rPr lang="en-US" sz="1150" dirty="0">
                <a:solidFill>
                  <a:srgbClr val="424245"/>
                </a:solidFill>
                <a:latin typeface="Helvetica Neue" pitchFamily="34" charset="0"/>
                <a:ea typeface="Helvetica Neue" pitchFamily="34" charset="-122"/>
                <a:cs typeface="Helvetica Neue" pitchFamily="34" charset="-120"/>
              </a:rPr>
              <a:t>Apple was the first major platform to ship Matter at launch in 2022.</a:t>
            </a:r>
            <a:endParaRPr lang="en-US" sz="1150" dirty="0"/>
          </a:p>
        </p:txBody>
      </p:sp>
      <p:sp>
        <p:nvSpPr>
          <p:cNvPr id="12" name="Shape 8"/>
          <p:cNvSpPr/>
          <p:nvPr/>
        </p:nvSpPr>
        <p:spPr>
          <a:xfrm>
            <a:off x="8046720" y="2103120"/>
            <a:ext cx="3566160" cy="1783080"/>
          </a:xfrm>
          <a:prstGeom prst="rect">
            <a:avLst/>
          </a:prstGeom>
          <a:solidFill>
            <a:srgbClr val="F5F5F7"/>
          </a:solidFill>
          <a:ln w="12700">
            <a:solidFill>
              <a:srgbClr val="F5F5F7"/>
            </a:solidFill>
            <a:prstDash val="solid"/>
          </a:ln>
        </p:spPr>
      </p:sp>
      <p:pic>
        <p:nvPicPr>
          <p:cNvPr id="13" name="Image 2" descr="preencoded.png">    </p:cNvPr>
          <p:cNvPicPr>
            <a:picLocks noChangeAspect="1"/>
          </p:cNvPicPr>
          <p:nvPr/>
        </p:nvPicPr>
        <p:blipFill>
          <a:blip r:embed="rId3"/>
          <a:stretch>
            <a:fillRect/>
          </a:stretch>
        </p:blipFill>
        <p:spPr>
          <a:xfrm>
            <a:off x="8321040" y="2377440"/>
            <a:ext cx="411480" cy="411480"/>
          </a:xfrm>
          <a:prstGeom prst="rect">
            <a:avLst/>
          </a:prstGeom>
        </p:spPr>
      </p:pic>
      <p:sp>
        <p:nvSpPr>
          <p:cNvPr id="14" name="Text 9"/>
          <p:cNvSpPr/>
          <p:nvPr/>
        </p:nvSpPr>
        <p:spPr>
          <a:xfrm>
            <a:off x="8915400" y="233172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HomeKit Secure Video</a:t>
            </a:r>
            <a:endParaRPr lang="en-US" sz="1400" dirty="0"/>
          </a:p>
        </p:txBody>
      </p:sp>
      <p:sp>
        <p:nvSpPr>
          <p:cNvPr id="15" name="Text 10"/>
          <p:cNvSpPr/>
          <p:nvPr/>
        </p:nvSpPr>
        <p:spPr>
          <a:xfrm>
            <a:off x="8321040" y="2971800"/>
            <a:ext cx="3108960" cy="868680"/>
          </a:xfrm>
          <a:prstGeom prst="rect">
            <a:avLst/>
          </a:prstGeom>
          <a:noFill/>
          <a:ln/>
        </p:spPr>
        <p:txBody>
          <a:bodyPr wrap="square" lIns="0" tIns="0" rIns="0" bIns="0" rtlCol="0" anchor="ctr"/>
          <a:lstStyle/>
          <a:p>
            <a:pPr indent="0" marL="0">
              <a:buNone/>
            </a:pPr>
            <a:r>
              <a:rPr lang="en-US" sz="1150" dirty="0">
                <a:solidFill>
                  <a:srgbClr val="424245"/>
                </a:solidFill>
                <a:latin typeface="Helvetica Neue" pitchFamily="34" charset="0"/>
                <a:ea typeface="Helvetica Neue" pitchFamily="34" charset="-122"/>
                <a:cs typeface="Helvetica Neue" pitchFamily="34" charset="-120"/>
              </a:rPr>
              <a:t>Camera footage encrypted on-device, stored in iCloud, only your family can decrypt.</a:t>
            </a:r>
            <a:endParaRPr lang="en-US" sz="1150" dirty="0"/>
          </a:p>
        </p:txBody>
      </p:sp>
      <p:sp>
        <p:nvSpPr>
          <p:cNvPr id="16" name="Shape 11"/>
          <p:cNvSpPr/>
          <p:nvPr/>
        </p:nvSpPr>
        <p:spPr>
          <a:xfrm>
            <a:off x="548640" y="4069080"/>
            <a:ext cx="3566160" cy="1783080"/>
          </a:xfrm>
          <a:prstGeom prst="rect">
            <a:avLst/>
          </a:prstGeom>
          <a:solidFill>
            <a:srgbClr val="F5F5F7"/>
          </a:solidFill>
          <a:ln w="12700">
            <a:solidFill>
              <a:srgbClr val="F5F5F7"/>
            </a:solidFill>
            <a:prstDash val="solid"/>
          </a:ln>
        </p:spPr>
      </p:sp>
      <p:pic>
        <p:nvPicPr>
          <p:cNvPr id="17" name="Image 3" descr="preencoded.png">    </p:cNvPr>
          <p:cNvPicPr>
            <a:picLocks noChangeAspect="1"/>
          </p:cNvPicPr>
          <p:nvPr/>
        </p:nvPicPr>
        <p:blipFill>
          <a:blip r:embed="rId4"/>
          <a:stretch>
            <a:fillRect/>
          </a:stretch>
        </p:blipFill>
        <p:spPr>
          <a:xfrm>
            <a:off x="822960" y="4343400"/>
            <a:ext cx="411480" cy="411480"/>
          </a:xfrm>
          <a:prstGeom prst="rect">
            <a:avLst/>
          </a:prstGeom>
        </p:spPr>
      </p:pic>
      <p:sp>
        <p:nvSpPr>
          <p:cNvPr id="18" name="Text 12"/>
          <p:cNvSpPr/>
          <p:nvPr/>
        </p:nvSpPr>
        <p:spPr>
          <a:xfrm>
            <a:off x="1417320" y="429768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Adaptive Lighting</a:t>
            </a:r>
            <a:endParaRPr lang="en-US" sz="1400" dirty="0"/>
          </a:p>
        </p:txBody>
      </p:sp>
      <p:sp>
        <p:nvSpPr>
          <p:cNvPr id="19" name="Text 13"/>
          <p:cNvSpPr/>
          <p:nvPr/>
        </p:nvSpPr>
        <p:spPr>
          <a:xfrm>
            <a:off x="822960" y="4937760"/>
            <a:ext cx="3108960" cy="868680"/>
          </a:xfrm>
          <a:prstGeom prst="rect">
            <a:avLst/>
          </a:prstGeom>
          <a:noFill/>
          <a:ln/>
        </p:spPr>
        <p:txBody>
          <a:bodyPr wrap="square" lIns="0" tIns="0" rIns="0" bIns="0" rtlCol="0" anchor="ctr"/>
          <a:lstStyle/>
          <a:p>
            <a:pPr indent="0" marL="0">
              <a:buNone/>
            </a:pPr>
            <a:r>
              <a:rPr lang="en-US" sz="1150" dirty="0">
                <a:solidFill>
                  <a:srgbClr val="424245"/>
                </a:solidFill>
                <a:latin typeface="Helvetica Neue" pitchFamily="34" charset="0"/>
                <a:ea typeface="Helvetica Neue" pitchFamily="34" charset="-122"/>
                <a:cs typeface="Helvetica Neue" pitchFamily="34" charset="-120"/>
              </a:rPr>
              <a:t>Bulbs shift warmth automatically through the day - native, no automation needed.</a:t>
            </a:r>
            <a:endParaRPr lang="en-US" sz="1150" dirty="0"/>
          </a:p>
        </p:txBody>
      </p:sp>
      <p:sp>
        <p:nvSpPr>
          <p:cNvPr id="20" name="Shape 14"/>
          <p:cNvSpPr/>
          <p:nvPr/>
        </p:nvSpPr>
        <p:spPr>
          <a:xfrm>
            <a:off x="4297680" y="4069080"/>
            <a:ext cx="3566160" cy="1783080"/>
          </a:xfrm>
          <a:prstGeom prst="rect">
            <a:avLst/>
          </a:prstGeom>
          <a:solidFill>
            <a:srgbClr val="F5F5F7"/>
          </a:solidFill>
          <a:ln w="12700">
            <a:solidFill>
              <a:srgbClr val="F5F5F7"/>
            </a:solidFill>
            <a:prstDash val="solid"/>
          </a:ln>
        </p:spPr>
      </p:sp>
      <p:pic>
        <p:nvPicPr>
          <p:cNvPr id="21" name="Image 4" descr="preencoded.png">    </p:cNvPr>
          <p:cNvPicPr>
            <a:picLocks noChangeAspect="1"/>
          </p:cNvPicPr>
          <p:nvPr/>
        </p:nvPicPr>
        <p:blipFill>
          <a:blip r:embed="rId5"/>
          <a:stretch>
            <a:fillRect/>
          </a:stretch>
        </p:blipFill>
        <p:spPr>
          <a:xfrm>
            <a:off x="4572000" y="4343400"/>
            <a:ext cx="411480" cy="411480"/>
          </a:xfrm>
          <a:prstGeom prst="rect">
            <a:avLst/>
          </a:prstGeom>
        </p:spPr>
      </p:pic>
      <p:sp>
        <p:nvSpPr>
          <p:cNvPr id="22" name="Text 15"/>
          <p:cNvSpPr/>
          <p:nvPr/>
        </p:nvSpPr>
        <p:spPr>
          <a:xfrm>
            <a:off x="5166360" y="429768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Activity history</a:t>
            </a:r>
            <a:endParaRPr lang="en-US" sz="1400" dirty="0"/>
          </a:p>
        </p:txBody>
      </p:sp>
      <p:sp>
        <p:nvSpPr>
          <p:cNvPr id="23" name="Text 16"/>
          <p:cNvSpPr/>
          <p:nvPr/>
        </p:nvSpPr>
        <p:spPr>
          <a:xfrm>
            <a:off x="4572000" y="4937760"/>
            <a:ext cx="3108960" cy="868680"/>
          </a:xfrm>
          <a:prstGeom prst="rect">
            <a:avLst/>
          </a:prstGeom>
          <a:noFill/>
          <a:ln/>
        </p:spPr>
        <p:txBody>
          <a:bodyPr wrap="square" lIns="0" tIns="0" rIns="0" bIns="0" rtlCol="0" anchor="ctr"/>
          <a:lstStyle/>
          <a:p>
            <a:pPr indent="0" marL="0">
              <a:buNone/>
            </a:pPr>
            <a:r>
              <a:rPr lang="en-US" sz="1150" dirty="0">
                <a:solidFill>
                  <a:srgbClr val="424245"/>
                </a:solidFill>
                <a:latin typeface="Helvetica Neue" pitchFamily="34" charset="0"/>
                <a:ea typeface="Helvetica Neue" pitchFamily="34" charset="-122"/>
                <a:cs typeface="Helvetica Neue" pitchFamily="34" charset="-120"/>
              </a:rPr>
              <a:t>See exactly when each device was triggered, by whom or what.</a:t>
            </a:r>
            <a:endParaRPr lang="en-US" sz="1150" dirty="0"/>
          </a:p>
        </p:txBody>
      </p:sp>
      <p:sp>
        <p:nvSpPr>
          <p:cNvPr id="24" name="Shape 17"/>
          <p:cNvSpPr/>
          <p:nvPr/>
        </p:nvSpPr>
        <p:spPr>
          <a:xfrm>
            <a:off x="8046720" y="4069080"/>
            <a:ext cx="3566160" cy="1783080"/>
          </a:xfrm>
          <a:prstGeom prst="rect">
            <a:avLst/>
          </a:prstGeom>
          <a:solidFill>
            <a:srgbClr val="F5F5F7"/>
          </a:solidFill>
          <a:ln w="12700">
            <a:solidFill>
              <a:srgbClr val="F5F5F7"/>
            </a:solidFill>
            <a:prstDash val="solid"/>
          </a:ln>
        </p:spPr>
      </p:sp>
      <p:pic>
        <p:nvPicPr>
          <p:cNvPr id="25" name="Image 5" descr="preencoded.png">    </p:cNvPr>
          <p:cNvPicPr>
            <a:picLocks noChangeAspect="1"/>
          </p:cNvPicPr>
          <p:nvPr/>
        </p:nvPicPr>
        <p:blipFill>
          <a:blip r:embed="rId6"/>
          <a:stretch>
            <a:fillRect/>
          </a:stretch>
        </p:blipFill>
        <p:spPr>
          <a:xfrm>
            <a:off x="8321040" y="4343400"/>
            <a:ext cx="411480" cy="411480"/>
          </a:xfrm>
          <a:prstGeom prst="rect">
            <a:avLst/>
          </a:prstGeom>
        </p:spPr>
      </p:pic>
      <p:sp>
        <p:nvSpPr>
          <p:cNvPr id="26" name="Text 18"/>
          <p:cNvSpPr/>
          <p:nvPr/>
        </p:nvSpPr>
        <p:spPr>
          <a:xfrm>
            <a:off x="8915400" y="429768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Multi-user, multi-home</a:t>
            </a:r>
            <a:endParaRPr lang="en-US" sz="1400" dirty="0"/>
          </a:p>
        </p:txBody>
      </p:sp>
      <p:sp>
        <p:nvSpPr>
          <p:cNvPr id="27" name="Text 19"/>
          <p:cNvSpPr/>
          <p:nvPr/>
        </p:nvSpPr>
        <p:spPr>
          <a:xfrm>
            <a:off x="8321040" y="4937760"/>
            <a:ext cx="3108960" cy="868680"/>
          </a:xfrm>
          <a:prstGeom prst="rect">
            <a:avLst/>
          </a:prstGeom>
          <a:noFill/>
          <a:ln/>
        </p:spPr>
        <p:txBody>
          <a:bodyPr wrap="square" lIns="0" tIns="0" rIns="0" bIns="0" rtlCol="0" anchor="ctr"/>
          <a:lstStyle/>
          <a:p>
            <a:pPr indent="0" marL="0">
              <a:buNone/>
            </a:pPr>
            <a:r>
              <a:rPr lang="en-US" sz="1150" dirty="0">
                <a:solidFill>
                  <a:srgbClr val="424245"/>
                </a:solidFill>
                <a:latin typeface="Helvetica Neue" pitchFamily="34" charset="0"/>
                <a:ea typeface="Helvetica Neue" pitchFamily="34" charset="-122"/>
                <a:cs typeface="Helvetica Neue" pitchFamily="34" charset="-120"/>
              </a:rPr>
              <a:t>Real family permissions across multiple addresses. Guest access for Airbnb.</a:t>
            </a:r>
            <a:endParaRPr lang="en-US" sz="1150" dirty="0"/>
          </a:p>
        </p:txBody>
      </p:sp>
      <p:sp>
        <p:nvSpPr>
          <p:cNvPr id="28" name="Shape 20"/>
          <p:cNvSpPr/>
          <p:nvPr/>
        </p:nvSpPr>
        <p:spPr>
          <a:xfrm>
            <a:off x="548640" y="6446520"/>
            <a:ext cx="11064240" cy="0"/>
          </a:xfrm>
          <a:prstGeom prst="line">
            <a:avLst/>
          </a:prstGeom>
          <a:noFill/>
          <a:ln w="9525">
            <a:solidFill>
              <a:srgbClr val="D2D2D7"/>
            </a:solidFill>
            <a:prstDash val="solid"/>
          </a:ln>
        </p:spPr>
      </p:sp>
      <p:sp>
        <p:nvSpPr>
          <p:cNvPr id="29" name="Text 21"/>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30" name="Text 22"/>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Apple</a:t>
            </a:r>
            <a:endParaRPr lang="en-US" sz="900" dirty="0"/>
          </a:p>
        </p:txBody>
      </p:sp>
      <p:sp>
        <p:nvSpPr>
          <p:cNvPr id="31" name="Text 23"/>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21</a:t>
            </a:r>
            <a:endParaRPr lang="en-US" sz="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4 · THE HONEST PART</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The 2022-2023 Home architecture saga</a:t>
            </a:r>
            <a:endParaRPr lang="en-US" sz="3600" dirty="0"/>
          </a:p>
        </p:txBody>
      </p:sp>
      <p:sp>
        <p:nvSpPr>
          <p:cNvPr id="4" name="Text 2"/>
          <p:cNvSpPr/>
          <p:nvPr/>
        </p:nvSpPr>
        <p:spPr>
          <a:xfrm>
            <a:off x="548640" y="1691640"/>
            <a:ext cx="10972800" cy="45720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Apple isn't perfect. Here's how I know.</a:t>
            </a:r>
            <a:endParaRPr lang="en-US" sz="1600" dirty="0"/>
          </a:p>
        </p:txBody>
      </p:sp>
      <p:sp>
        <p:nvSpPr>
          <p:cNvPr id="5" name="Shape 3"/>
          <p:cNvSpPr/>
          <p:nvPr/>
        </p:nvSpPr>
        <p:spPr>
          <a:xfrm>
            <a:off x="640080" y="2468880"/>
            <a:ext cx="182880" cy="182880"/>
          </a:xfrm>
          <a:prstGeom prst="ellipse">
            <a:avLst/>
          </a:prstGeom>
          <a:solidFill>
            <a:srgbClr val="0071E3"/>
          </a:solidFill>
          <a:ln w="12700">
            <a:solidFill>
              <a:srgbClr val="0071E3"/>
            </a:solidFill>
            <a:prstDash val="solid"/>
          </a:ln>
        </p:spPr>
      </p:sp>
      <p:sp>
        <p:nvSpPr>
          <p:cNvPr id="6" name="Shape 4"/>
          <p:cNvSpPr/>
          <p:nvPr/>
        </p:nvSpPr>
        <p:spPr>
          <a:xfrm>
            <a:off x="731520" y="2651760"/>
            <a:ext cx="0" cy="685800"/>
          </a:xfrm>
          <a:prstGeom prst="line">
            <a:avLst/>
          </a:prstGeom>
          <a:noFill/>
          <a:ln w="19050">
            <a:solidFill>
              <a:srgbClr val="D2D2D7"/>
            </a:solidFill>
            <a:prstDash val="solid"/>
          </a:ln>
        </p:spPr>
      </p:sp>
      <p:sp>
        <p:nvSpPr>
          <p:cNvPr id="7" name="Text 5"/>
          <p:cNvSpPr/>
          <p:nvPr/>
        </p:nvSpPr>
        <p:spPr>
          <a:xfrm>
            <a:off x="1005840" y="2377440"/>
            <a:ext cx="1828800" cy="365760"/>
          </a:xfrm>
          <a:prstGeom prst="rect">
            <a:avLst/>
          </a:prstGeom>
          <a:noFill/>
          <a:ln/>
        </p:spPr>
        <p:txBody>
          <a:bodyPr wrap="square" lIns="0" tIns="0" rIns="0" bIns="0" rtlCol="0" anchor="ctr"/>
          <a:lstStyle/>
          <a:p>
            <a:pPr indent="0" marL="0">
              <a:buNone/>
            </a:pPr>
            <a:r>
              <a:rPr lang="en-US" sz="1300" b="1" dirty="0">
                <a:solidFill>
                  <a:srgbClr val="0071E3"/>
                </a:solidFill>
                <a:latin typeface="Helvetica Neue" pitchFamily="34" charset="0"/>
                <a:ea typeface="Helvetica Neue" pitchFamily="34" charset="-122"/>
                <a:cs typeface="Helvetica Neue" pitchFamily="34" charset="-120"/>
              </a:rPr>
              <a:t>Dec 2022</a:t>
            </a:r>
            <a:endParaRPr lang="en-US" sz="1300" dirty="0"/>
          </a:p>
        </p:txBody>
      </p:sp>
      <p:sp>
        <p:nvSpPr>
          <p:cNvPr id="8" name="Text 6"/>
          <p:cNvSpPr/>
          <p:nvPr/>
        </p:nvSpPr>
        <p:spPr>
          <a:xfrm>
            <a:off x="2926080" y="2377440"/>
            <a:ext cx="8686800" cy="640080"/>
          </a:xfrm>
          <a:prstGeom prst="rect">
            <a:avLst/>
          </a:prstGeom>
          <a:noFill/>
          <a:ln/>
        </p:spPr>
        <p:txBody>
          <a:bodyPr wrap="square" lIns="0" tIns="0" rIns="0" bIns="0" rtlCol="0" anchor="ctr"/>
          <a:lstStyle/>
          <a:p>
            <a:pPr indent="0" marL="0">
              <a:buNone/>
            </a:pPr>
            <a:r>
              <a:rPr lang="en-US" sz="1400" dirty="0">
                <a:solidFill>
                  <a:srgbClr val="424245"/>
                </a:solidFill>
                <a:latin typeface="Helvetica Neue" pitchFamily="34" charset="0"/>
                <a:ea typeface="Helvetica Neue" pitchFamily="34" charset="-122"/>
                <a:cs typeface="Helvetica Neue" pitchFamily="34" charset="-120"/>
              </a:rPr>
              <a:t>iOS 16.2 introduces the 'new Home architecture' - faster, more reliable, multi-admin ready.</a:t>
            </a:r>
            <a:endParaRPr lang="en-US" sz="1400" dirty="0"/>
          </a:p>
        </p:txBody>
      </p:sp>
      <p:sp>
        <p:nvSpPr>
          <p:cNvPr id="9" name="Shape 7"/>
          <p:cNvSpPr/>
          <p:nvPr/>
        </p:nvSpPr>
        <p:spPr>
          <a:xfrm>
            <a:off x="640080" y="3337560"/>
            <a:ext cx="182880" cy="182880"/>
          </a:xfrm>
          <a:prstGeom prst="ellipse">
            <a:avLst/>
          </a:prstGeom>
          <a:solidFill>
            <a:srgbClr val="0071E3"/>
          </a:solidFill>
          <a:ln w="12700">
            <a:solidFill>
              <a:srgbClr val="0071E3"/>
            </a:solidFill>
            <a:prstDash val="solid"/>
          </a:ln>
        </p:spPr>
      </p:sp>
      <p:sp>
        <p:nvSpPr>
          <p:cNvPr id="10" name="Shape 8"/>
          <p:cNvSpPr/>
          <p:nvPr/>
        </p:nvSpPr>
        <p:spPr>
          <a:xfrm>
            <a:off x="731520" y="3520440"/>
            <a:ext cx="0" cy="685800"/>
          </a:xfrm>
          <a:prstGeom prst="line">
            <a:avLst/>
          </a:prstGeom>
          <a:noFill/>
          <a:ln w="19050">
            <a:solidFill>
              <a:srgbClr val="D2D2D7"/>
            </a:solidFill>
            <a:prstDash val="solid"/>
          </a:ln>
        </p:spPr>
      </p:sp>
      <p:sp>
        <p:nvSpPr>
          <p:cNvPr id="11" name="Text 9"/>
          <p:cNvSpPr/>
          <p:nvPr/>
        </p:nvSpPr>
        <p:spPr>
          <a:xfrm>
            <a:off x="1005840" y="3246120"/>
            <a:ext cx="1828800" cy="365760"/>
          </a:xfrm>
          <a:prstGeom prst="rect">
            <a:avLst/>
          </a:prstGeom>
          <a:noFill/>
          <a:ln/>
        </p:spPr>
        <p:txBody>
          <a:bodyPr wrap="square" lIns="0" tIns="0" rIns="0" bIns="0" rtlCol="0" anchor="ctr"/>
          <a:lstStyle/>
          <a:p>
            <a:pPr indent="0" marL="0">
              <a:buNone/>
            </a:pPr>
            <a:r>
              <a:rPr lang="en-US" sz="1300" b="1" dirty="0">
                <a:solidFill>
                  <a:srgbClr val="0071E3"/>
                </a:solidFill>
                <a:latin typeface="Helvetica Neue" pitchFamily="34" charset="0"/>
                <a:ea typeface="Helvetica Neue" pitchFamily="34" charset="-122"/>
                <a:cs typeface="Helvetica Neue" pitchFamily="34" charset="-120"/>
              </a:rPr>
              <a:t>Jan 2023</a:t>
            </a:r>
            <a:endParaRPr lang="en-US" sz="1300" dirty="0"/>
          </a:p>
        </p:txBody>
      </p:sp>
      <p:sp>
        <p:nvSpPr>
          <p:cNvPr id="12" name="Text 10"/>
          <p:cNvSpPr/>
          <p:nvPr/>
        </p:nvSpPr>
        <p:spPr>
          <a:xfrm>
            <a:off x="2926080" y="3246120"/>
            <a:ext cx="8686800" cy="640080"/>
          </a:xfrm>
          <a:prstGeom prst="rect">
            <a:avLst/>
          </a:prstGeom>
          <a:noFill/>
          <a:ln/>
        </p:spPr>
        <p:txBody>
          <a:bodyPr wrap="square" lIns="0" tIns="0" rIns="0" bIns="0" rtlCol="0" anchor="ctr"/>
          <a:lstStyle/>
          <a:p>
            <a:pPr indent="0" marL="0">
              <a:buNone/>
            </a:pPr>
            <a:r>
              <a:rPr lang="en-US" sz="1400" dirty="0">
                <a:solidFill>
                  <a:srgbClr val="424245"/>
                </a:solidFill>
                <a:latin typeface="Helvetica Neue" pitchFamily="34" charset="0"/>
                <a:ea typeface="Helvetica Neue" pitchFamily="34" charset="-122"/>
                <a:cs typeface="Helvetica Neue" pitchFamily="34" charset="-120"/>
              </a:rPr>
              <a:t>Users who upgrade start losing devices, getting stuck mid-migration. Apple pulls the upgrade prompt.</a:t>
            </a:r>
            <a:endParaRPr lang="en-US" sz="1400" dirty="0"/>
          </a:p>
        </p:txBody>
      </p:sp>
      <p:sp>
        <p:nvSpPr>
          <p:cNvPr id="13" name="Shape 11"/>
          <p:cNvSpPr/>
          <p:nvPr/>
        </p:nvSpPr>
        <p:spPr>
          <a:xfrm>
            <a:off x="640080" y="4206240"/>
            <a:ext cx="182880" cy="182880"/>
          </a:xfrm>
          <a:prstGeom prst="ellipse">
            <a:avLst/>
          </a:prstGeom>
          <a:solidFill>
            <a:srgbClr val="0071E3"/>
          </a:solidFill>
          <a:ln w="12700">
            <a:solidFill>
              <a:srgbClr val="0071E3"/>
            </a:solidFill>
            <a:prstDash val="solid"/>
          </a:ln>
        </p:spPr>
      </p:sp>
      <p:sp>
        <p:nvSpPr>
          <p:cNvPr id="14" name="Shape 12"/>
          <p:cNvSpPr/>
          <p:nvPr/>
        </p:nvSpPr>
        <p:spPr>
          <a:xfrm>
            <a:off x="731520" y="4389120"/>
            <a:ext cx="0" cy="685800"/>
          </a:xfrm>
          <a:prstGeom prst="line">
            <a:avLst/>
          </a:prstGeom>
          <a:noFill/>
          <a:ln w="19050">
            <a:solidFill>
              <a:srgbClr val="D2D2D7"/>
            </a:solidFill>
            <a:prstDash val="solid"/>
          </a:ln>
        </p:spPr>
      </p:sp>
      <p:sp>
        <p:nvSpPr>
          <p:cNvPr id="15" name="Text 13"/>
          <p:cNvSpPr/>
          <p:nvPr/>
        </p:nvSpPr>
        <p:spPr>
          <a:xfrm>
            <a:off x="1005840" y="4114800"/>
            <a:ext cx="1828800" cy="365760"/>
          </a:xfrm>
          <a:prstGeom prst="rect">
            <a:avLst/>
          </a:prstGeom>
          <a:noFill/>
          <a:ln/>
        </p:spPr>
        <p:txBody>
          <a:bodyPr wrap="square" lIns="0" tIns="0" rIns="0" bIns="0" rtlCol="0" anchor="ctr"/>
          <a:lstStyle/>
          <a:p>
            <a:pPr indent="0" marL="0">
              <a:buNone/>
            </a:pPr>
            <a:r>
              <a:rPr lang="en-US" sz="1300" b="1" dirty="0">
                <a:solidFill>
                  <a:srgbClr val="0071E3"/>
                </a:solidFill>
                <a:latin typeface="Helvetica Neue" pitchFamily="34" charset="0"/>
                <a:ea typeface="Helvetica Neue" pitchFamily="34" charset="-122"/>
                <a:cs typeface="Helvetica Neue" pitchFamily="34" charset="-120"/>
              </a:rPr>
              <a:t>2023</a:t>
            </a:r>
            <a:endParaRPr lang="en-US" sz="1300" dirty="0"/>
          </a:p>
        </p:txBody>
      </p:sp>
      <p:sp>
        <p:nvSpPr>
          <p:cNvPr id="16" name="Text 14"/>
          <p:cNvSpPr/>
          <p:nvPr/>
        </p:nvSpPr>
        <p:spPr>
          <a:xfrm>
            <a:off x="2926080" y="4114800"/>
            <a:ext cx="8686800" cy="640080"/>
          </a:xfrm>
          <a:prstGeom prst="rect">
            <a:avLst/>
          </a:prstGeom>
          <a:noFill/>
          <a:ln/>
        </p:spPr>
        <p:txBody>
          <a:bodyPr wrap="square" lIns="0" tIns="0" rIns="0" bIns="0" rtlCol="0" anchor="ctr"/>
          <a:lstStyle/>
          <a:p>
            <a:pPr indent="0" marL="0">
              <a:buNone/>
            </a:pPr>
            <a:r>
              <a:rPr lang="en-US" sz="1400" dirty="0">
                <a:solidFill>
                  <a:srgbClr val="424245"/>
                </a:solidFill>
                <a:latin typeface="Helvetica Neue" pitchFamily="34" charset="0"/>
                <a:ea typeface="Helvetica Neue" pitchFamily="34" charset="-122"/>
                <a:cs typeface="Helvetica Neue" pitchFamily="34" charset="-120"/>
              </a:rPr>
              <a:t>Apple silently re-rolls the new architecture into iOS 16.4 / 16.5 with hardening fixes.</a:t>
            </a:r>
            <a:endParaRPr lang="en-US" sz="1400" dirty="0"/>
          </a:p>
        </p:txBody>
      </p:sp>
      <p:sp>
        <p:nvSpPr>
          <p:cNvPr id="17" name="Shape 15"/>
          <p:cNvSpPr/>
          <p:nvPr/>
        </p:nvSpPr>
        <p:spPr>
          <a:xfrm>
            <a:off x="640080" y="5074920"/>
            <a:ext cx="182880" cy="182880"/>
          </a:xfrm>
          <a:prstGeom prst="ellipse">
            <a:avLst/>
          </a:prstGeom>
          <a:solidFill>
            <a:srgbClr val="0071E3"/>
          </a:solidFill>
          <a:ln w="12700">
            <a:solidFill>
              <a:srgbClr val="0071E3"/>
            </a:solidFill>
            <a:prstDash val="solid"/>
          </a:ln>
        </p:spPr>
      </p:sp>
      <p:sp>
        <p:nvSpPr>
          <p:cNvPr id="18" name="Shape 16"/>
          <p:cNvSpPr/>
          <p:nvPr/>
        </p:nvSpPr>
        <p:spPr>
          <a:xfrm>
            <a:off x="731520" y="5257800"/>
            <a:ext cx="0" cy="0"/>
          </a:xfrm>
          <a:prstGeom prst="line">
            <a:avLst/>
          </a:prstGeom>
          <a:noFill/>
          <a:ln w="19050">
            <a:solidFill>
              <a:srgbClr val="D2D2D7"/>
            </a:solidFill>
            <a:prstDash val="solid"/>
          </a:ln>
        </p:spPr>
      </p:sp>
      <p:sp>
        <p:nvSpPr>
          <p:cNvPr id="19" name="Text 17"/>
          <p:cNvSpPr/>
          <p:nvPr/>
        </p:nvSpPr>
        <p:spPr>
          <a:xfrm>
            <a:off x="1005840" y="4983480"/>
            <a:ext cx="1828800" cy="365760"/>
          </a:xfrm>
          <a:prstGeom prst="rect">
            <a:avLst/>
          </a:prstGeom>
          <a:noFill/>
          <a:ln/>
        </p:spPr>
        <p:txBody>
          <a:bodyPr wrap="square" lIns="0" tIns="0" rIns="0" bIns="0" rtlCol="0" anchor="ctr"/>
          <a:lstStyle/>
          <a:p>
            <a:pPr indent="0" marL="0">
              <a:buNone/>
            </a:pPr>
            <a:r>
              <a:rPr lang="en-US" sz="1300" b="1" dirty="0">
                <a:solidFill>
                  <a:srgbClr val="0071E3"/>
                </a:solidFill>
                <a:latin typeface="Helvetica Neue" pitchFamily="34" charset="0"/>
                <a:ea typeface="Helvetica Neue" pitchFamily="34" charset="-122"/>
                <a:cs typeface="Helvetica Neue" pitchFamily="34" charset="-120"/>
              </a:rPr>
              <a:t>2024-26</a:t>
            </a:r>
            <a:endParaRPr lang="en-US" sz="1300" dirty="0"/>
          </a:p>
        </p:txBody>
      </p:sp>
      <p:sp>
        <p:nvSpPr>
          <p:cNvPr id="20" name="Text 18"/>
          <p:cNvSpPr/>
          <p:nvPr/>
        </p:nvSpPr>
        <p:spPr>
          <a:xfrm>
            <a:off x="2926080" y="4983480"/>
            <a:ext cx="8686800" cy="640080"/>
          </a:xfrm>
          <a:prstGeom prst="rect">
            <a:avLst/>
          </a:prstGeom>
          <a:noFill/>
          <a:ln/>
        </p:spPr>
        <p:txBody>
          <a:bodyPr wrap="square" lIns="0" tIns="0" rIns="0" bIns="0" rtlCol="0" anchor="ctr"/>
          <a:lstStyle/>
          <a:p>
            <a:pPr indent="0" marL="0">
              <a:buNone/>
            </a:pPr>
            <a:r>
              <a:rPr lang="en-US" sz="1400" dirty="0">
                <a:solidFill>
                  <a:srgbClr val="424245"/>
                </a:solidFill>
                <a:latin typeface="Helvetica Neue" pitchFamily="34" charset="0"/>
                <a:ea typeface="Helvetica Neue" pitchFamily="34" charset="-122"/>
                <a:cs typeface="Helvetica Neue" pitchFamily="34" charset="-120"/>
              </a:rPr>
              <a:t>Stable. But many longtime users still have PTSD from the rollout and watch every update closely.</a:t>
            </a:r>
            <a:endParaRPr lang="en-US" sz="1400" dirty="0"/>
          </a:p>
        </p:txBody>
      </p:sp>
      <p:sp>
        <p:nvSpPr>
          <p:cNvPr id="21" name="Text 19"/>
          <p:cNvSpPr/>
          <p:nvPr/>
        </p:nvSpPr>
        <p:spPr>
          <a:xfrm>
            <a:off x="548640" y="5852160"/>
            <a:ext cx="10972800" cy="502920"/>
          </a:xfrm>
          <a:prstGeom prst="rect">
            <a:avLst/>
          </a:prstGeom>
          <a:noFill/>
          <a:ln/>
        </p:spPr>
        <p:txBody>
          <a:bodyPr wrap="square" lIns="0" tIns="0" rIns="0" bIns="0" rtlCol="0" anchor="ctr"/>
          <a:lstStyle/>
          <a:p>
            <a:pPr indent="0" marL="0">
              <a:buNone/>
            </a:pPr>
            <a:r>
              <a:rPr lang="en-US" sz="1200" i="1" dirty="0">
                <a:solidFill>
                  <a:srgbClr val="86868B"/>
                </a:solidFill>
                <a:latin typeface="Helvetica Neue" pitchFamily="34" charset="0"/>
                <a:ea typeface="Helvetica Neue" pitchFamily="34" charset="-122"/>
                <a:cs typeface="Helvetica Neue" pitchFamily="34" charset="-120"/>
              </a:rPr>
              <a:t>Takeaway: Apple's strengths in privacy and design don't make them immune to software bugs. Stay one minor-version behind on smart-home gear for a week or two.</a:t>
            </a:r>
            <a:endParaRPr lang="en-US" sz="1200" dirty="0"/>
          </a:p>
        </p:txBody>
      </p:sp>
      <p:sp>
        <p:nvSpPr>
          <p:cNvPr id="22" name="Shape 20"/>
          <p:cNvSpPr/>
          <p:nvPr/>
        </p:nvSpPr>
        <p:spPr>
          <a:xfrm>
            <a:off x="548640" y="6446520"/>
            <a:ext cx="11064240" cy="0"/>
          </a:xfrm>
          <a:prstGeom prst="line">
            <a:avLst/>
          </a:prstGeom>
          <a:noFill/>
          <a:ln w="9525">
            <a:solidFill>
              <a:srgbClr val="D2D2D7"/>
            </a:solidFill>
            <a:prstDash val="solid"/>
          </a:ln>
        </p:spPr>
      </p:sp>
      <p:sp>
        <p:nvSpPr>
          <p:cNvPr id="23" name="Text 21"/>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4" name="Text 22"/>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Apple</a:t>
            </a:r>
            <a:endParaRPr lang="en-US" sz="900" dirty="0"/>
          </a:p>
        </p:txBody>
      </p:sp>
      <p:sp>
        <p:nvSpPr>
          <p:cNvPr id="25" name="Text 23"/>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22</a:t>
            </a:r>
            <a:endParaRPr lang="en-US" sz="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4 · WHAT'S NEXT</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Apple Intelligence meets your house</a:t>
            </a:r>
            <a:endParaRPr lang="en-US" sz="3600" dirty="0"/>
          </a:p>
        </p:txBody>
      </p:sp>
      <p:sp>
        <p:nvSpPr>
          <p:cNvPr id="4" name="Text 2"/>
          <p:cNvSpPr/>
          <p:nvPr/>
        </p:nvSpPr>
        <p:spPr>
          <a:xfrm>
            <a:off x="548640" y="1783080"/>
            <a:ext cx="10972800" cy="50292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With Apple Intelligence shipping across iOS, iPadOS, and macOS - the smart home is the obvious next surface.</a:t>
            </a:r>
            <a:endParaRPr lang="en-US" sz="1600" dirty="0"/>
          </a:p>
        </p:txBody>
      </p:sp>
      <p:sp>
        <p:nvSpPr>
          <p:cNvPr id="5" name="Shape 3"/>
          <p:cNvSpPr/>
          <p:nvPr/>
        </p:nvSpPr>
        <p:spPr>
          <a:xfrm>
            <a:off x="548640" y="2468880"/>
            <a:ext cx="7315200" cy="758952"/>
          </a:xfrm>
          <a:prstGeom prst="rect">
            <a:avLst/>
          </a:prstGeom>
          <a:solidFill>
            <a:srgbClr val="F5F5F7"/>
          </a:solidFill>
          <a:ln w="12700">
            <a:solidFill>
              <a:srgbClr val="F5F5F7"/>
            </a:solidFill>
            <a:prstDash val="solid"/>
          </a:ln>
        </p:spPr>
      </p:sp>
      <p:sp>
        <p:nvSpPr>
          <p:cNvPr id="6" name="Text 4"/>
          <p:cNvSpPr/>
          <p:nvPr/>
        </p:nvSpPr>
        <p:spPr>
          <a:xfrm>
            <a:off x="731520" y="2532888"/>
            <a:ext cx="694944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Natural automation</a:t>
            </a:r>
            <a:endParaRPr lang="en-US" sz="1400" dirty="0"/>
          </a:p>
        </p:txBody>
      </p:sp>
      <p:sp>
        <p:nvSpPr>
          <p:cNvPr id="7" name="Text 5"/>
          <p:cNvSpPr/>
          <p:nvPr/>
        </p:nvSpPr>
        <p:spPr>
          <a:xfrm>
            <a:off x="731520" y="2852928"/>
            <a:ext cx="694944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'When I leave for work, set the thermostat to 65 and lock the doors' - written, not coded.</a:t>
            </a:r>
            <a:endParaRPr lang="en-US" sz="1200" dirty="0"/>
          </a:p>
        </p:txBody>
      </p:sp>
      <p:sp>
        <p:nvSpPr>
          <p:cNvPr id="8" name="Shape 6"/>
          <p:cNvSpPr/>
          <p:nvPr/>
        </p:nvSpPr>
        <p:spPr>
          <a:xfrm>
            <a:off x="548640" y="3337560"/>
            <a:ext cx="7315200" cy="758952"/>
          </a:xfrm>
          <a:prstGeom prst="rect">
            <a:avLst/>
          </a:prstGeom>
          <a:solidFill>
            <a:srgbClr val="F5F5F7"/>
          </a:solidFill>
          <a:ln w="12700">
            <a:solidFill>
              <a:srgbClr val="F5F5F7"/>
            </a:solidFill>
            <a:prstDash val="solid"/>
          </a:ln>
        </p:spPr>
      </p:sp>
      <p:sp>
        <p:nvSpPr>
          <p:cNvPr id="9" name="Text 7"/>
          <p:cNvSpPr/>
          <p:nvPr/>
        </p:nvSpPr>
        <p:spPr>
          <a:xfrm>
            <a:off x="731520" y="3401568"/>
            <a:ext cx="694944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Context-aware Siri</a:t>
            </a:r>
            <a:endParaRPr lang="en-US" sz="1400" dirty="0"/>
          </a:p>
        </p:txBody>
      </p:sp>
      <p:sp>
        <p:nvSpPr>
          <p:cNvPr id="10" name="Text 8"/>
          <p:cNvSpPr/>
          <p:nvPr/>
        </p:nvSpPr>
        <p:spPr>
          <a:xfrm>
            <a:off x="731520" y="3721608"/>
            <a:ext cx="694944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'Was the back door opened today?' answered from on-device activity history.</a:t>
            </a:r>
            <a:endParaRPr lang="en-US" sz="1200" dirty="0"/>
          </a:p>
        </p:txBody>
      </p:sp>
      <p:sp>
        <p:nvSpPr>
          <p:cNvPr id="11" name="Shape 9"/>
          <p:cNvSpPr/>
          <p:nvPr/>
        </p:nvSpPr>
        <p:spPr>
          <a:xfrm>
            <a:off x="548640" y="4206240"/>
            <a:ext cx="7315200" cy="758952"/>
          </a:xfrm>
          <a:prstGeom prst="rect">
            <a:avLst/>
          </a:prstGeom>
          <a:solidFill>
            <a:srgbClr val="F5F5F7"/>
          </a:solidFill>
          <a:ln w="12700">
            <a:solidFill>
              <a:srgbClr val="F5F5F7"/>
            </a:solidFill>
            <a:prstDash val="solid"/>
          </a:ln>
        </p:spPr>
      </p:sp>
      <p:sp>
        <p:nvSpPr>
          <p:cNvPr id="12" name="Text 10"/>
          <p:cNvSpPr/>
          <p:nvPr/>
        </p:nvSpPr>
        <p:spPr>
          <a:xfrm>
            <a:off x="731520" y="4270248"/>
            <a:ext cx="694944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On-device processing</a:t>
            </a:r>
            <a:endParaRPr lang="en-US" sz="1400" dirty="0"/>
          </a:p>
        </p:txBody>
      </p:sp>
      <p:sp>
        <p:nvSpPr>
          <p:cNvPr id="13" name="Text 11"/>
          <p:cNvSpPr/>
          <p:nvPr/>
        </p:nvSpPr>
        <p:spPr>
          <a:xfrm>
            <a:off x="731520" y="4590288"/>
            <a:ext cx="694944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Routine intent stays on your Apple Silicon hub - cloud only when you say so.</a:t>
            </a:r>
            <a:endParaRPr lang="en-US" sz="1200" dirty="0"/>
          </a:p>
        </p:txBody>
      </p:sp>
      <p:sp>
        <p:nvSpPr>
          <p:cNvPr id="14" name="Shape 12"/>
          <p:cNvSpPr/>
          <p:nvPr/>
        </p:nvSpPr>
        <p:spPr>
          <a:xfrm>
            <a:off x="548640" y="5074920"/>
            <a:ext cx="7315200" cy="758952"/>
          </a:xfrm>
          <a:prstGeom prst="rect">
            <a:avLst/>
          </a:prstGeom>
          <a:solidFill>
            <a:srgbClr val="F5F5F7"/>
          </a:solidFill>
          <a:ln w="12700">
            <a:solidFill>
              <a:srgbClr val="F5F5F7"/>
            </a:solidFill>
            <a:prstDash val="solid"/>
          </a:ln>
        </p:spPr>
      </p:sp>
      <p:sp>
        <p:nvSpPr>
          <p:cNvPr id="15" name="Text 13"/>
          <p:cNvSpPr/>
          <p:nvPr/>
        </p:nvSpPr>
        <p:spPr>
          <a:xfrm>
            <a:off x="731520" y="5138928"/>
            <a:ext cx="694944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Visual intelligence</a:t>
            </a:r>
            <a:endParaRPr lang="en-US" sz="1400" dirty="0"/>
          </a:p>
        </p:txBody>
      </p:sp>
      <p:sp>
        <p:nvSpPr>
          <p:cNvPr id="16" name="Text 14"/>
          <p:cNvSpPr/>
          <p:nvPr/>
        </p:nvSpPr>
        <p:spPr>
          <a:xfrm>
            <a:off x="731520" y="5458968"/>
            <a:ext cx="694944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Your camera footage gets indexed and queryable - 'show me when the package arrived.'</a:t>
            </a:r>
            <a:endParaRPr lang="en-US" sz="1200" dirty="0"/>
          </a:p>
        </p:txBody>
      </p:sp>
      <p:sp>
        <p:nvSpPr>
          <p:cNvPr id="17" name="Shape 15"/>
          <p:cNvSpPr/>
          <p:nvPr/>
        </p:nvSpPr>
        <p:spPr>
          <a:xfrm>
            <a:off x="8138160" y="2468880"/>
            <a:ext cx="3474720" cy="3474720"/>
          </a:xfrm>
          <a:prstGeom prst="rect">
            <a:avLst/>
          </a:prstGeom>
          <a:solidFill>
            <a:srgbClr val="1D1D1F"/>
          </a:solidFill>
          <a:ln w="12700">
            <a:solidFill>
              <a:srgbClr val="1D1D1F"/>
            </a:solidFill>
            <a:prstDash val="solid"/>
          </a:ln>
        </p:spPr>
      </p:sp>
      <p:sp>
        <p:nvSpPr>
          <p:cNvPr id="18" name="Text 16"/>
          <p:cNvSpPr/>
          <p:nvPr/>
        </p:nvSpPr>
        <p:spPr>
          <a:xfrm>
            <a:off x="8321040" y="2606040"/>
            <a:ext cx="3108960" cy="365760"/>
          </a:xfrm>
          <a:prstGeom prst="rect">
            <a:avLst/>
          </a:prstGeom>
          <a:noFill/>
          <a:ln/>
        </p:spPr>
        <p:txBody>
          <a:bodyPr wrap="square" lIns="0" tIns="0" rIns="0" bIns="0" rtlCol="0" anchor="ctr"/>
          <a:lstStyle/>
          <a:p>
            <a:pPr indent="0" marL="0">
              <a:buNone/>
            </a:pPr>
            <a:r>
              <a:rPr lang="en-US" sz="1300" b="1" spc="400" kern="0" dirty="0">
                <a:solidFill>
                  <a:srgbClr val="FF9500"/>
                </a:solidFill>
                <a:latin typeface="Helvetica Neue" pitchFamily="34" charset="0"/>
                <a:ea typeface="Helvetica Neue" pitchFamily="34" charset="-122"/>
                <a:cs typeface="Helvetica Neue" pitchFamily="34" charset="-120"/>
              </a:rPr>
              <a:t>Reality check</a:t>
            </a:r>
            <a:endParaRPr lang="en-US" sz="1300" dirty="0"/>
          </a:p>
        </p:txBody>
      </p:sp>
      <p:sp>
        <p:nvSpPr>
          <p:cNvPr id="19" name="Text 17"/>
          <p:cNvSpPr/>
          <p:nvPr/>
        </p:nvSpPr>
        <p:spPr>
          <a:xfrm>
            <a:off x="8321040" y="3017520"/>
            <a:ext cx="3108960" cy="1828800"/>
          </a:xfrm>
          <a:prstGeom prst="rect">
            <a:avLst/>
          </a:prstGeom>
          <a:noFill/>
          <a:ln/>
        </p:spPr>
        <p:txBody>
          <a:bodyPr wrap="square" lIns="0" tIns="0" rIns="0" bIns="0" rtlCol="0" anchor="ctr"/>
          <a:lstStyle/>
          <a:p>
            <a:pPr indent="0" marL="0">
              <a:buNone/>
            </a:pPr>
            <a:r>
              <a:rPr lang="en-US" sz="1300" dirty="0">
                <a:solidFill>
                  <a:srgbClr val="FFFFFF"/>
                </a:solidFill>
                <a:latin typeface="Helvetica Neue" pitchFamily="34" charset="0"/>
                <a:ea typeface="Helvetica Neue" pitchFamily="34" charset="-122"/>
                <a:cs typeface="Helvetica Neue" pitchFamily="34" charset="-120"/>
              </a:rPr>
              <a:t>Siri's overhaul has been the slowest-moving part of Apple Intelligence. Some 'home' features have slipped from 2025 to 2026 to 2027.</a:t>
            </a:r>
            <a:endParaRPr lang="en-US" sz="1300" dirty="0"/>
          </a:p>
        </p:txBody>
      </p:sp>
      <p:sp>
        <p:nvSpPr>
          <p:cNvPr id="20" name="Text 18"/>
          <p:cNvSpPr/>
          <p:nvPr/>
        </p:nvSpPr>
        <p:spPr>
          <a:xfrm>
            <a:off x="8321040" y="5120640"/>
            <a:ext cx="3108960" cy="731520"/>
          </a:xfrm>
          <a:prstGeom prst="rect">
            <a:avLst/>
          </a:prstGeom>
          <a:noFill/>
          <a:ln/>
        </p:spPr>
        <p:txBody>
          <a:bodyPr wrap="square" lIns="0" tIns="0" rIns="0" bIns="0" rtlCol="0" anchor="ctr"/>
          <a:lstStyle/>
          <a:p>
            <a:pPr indent="0" marL="0">
              <a:buNone/>
            </a:pPr>
            <a:r>
              <a:rPr lang="en-US" sz="1200" i="1" dirty="0">
                <a:solidFill>
                  <a:srgbClr val="86868B"/>
                </a:solidFill>
                <a:latin typeface="Helvetica Neue" pitchFamily="34" charset="0"/>
                <a:ea typeface="Helvetica Neue" pitchFamily="34" charset="-122"/>
                <a:cs typeface="Helvetica Neue" pitchFamily="34" charset="-120"/>
              </a:rPr>
              <a:t>The platform's there. The voice layer is the bottleneck.</a:t>
            </a:r>
            <a:endParaRPr lang="en-US" sz="1200" dirty="0"/>
          </a:p>
        </p:txBody>
      </p:sp>
      <p:sp>
        <p:nvSpPr>
          <p:cNvPr id="21" name="Shape 19"/>
          <p:cNvSpPr/>
          <p:nvPr/>
        </p:nvSpPr>
        <p:spPr>
          <a:xfrm>
            <a:off x="548640" y="6446520"/>
            <a:ext cx="11064240" cy="0"/>
          </a:xfrm>
          <a:prstGeom prst="line">
            <a:avLst/>
          </a:prstGeom>
          <a:noFill/>
          <a:ln w="9525">
            <a:solidFill>
              <a:srgbClr val="D2D2D7"/>
            </a:solidFill>
            <a:prstDash val="solid"/>
          </a:ln>
        </p:spPr>
      </p:sp>
      <p:sp>
        <p:nvSpPr>
          <p:cNvPr id="22" name="Text 20"/>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3" name="Text 21"/>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Apple</a:t>
            </a:r>
            <a:endParaRPr lang="en-US" sz="900" dirty="0"/>
          </a:p>
        </p:txBody>
      </p:sp>
      <p:sp>
        <p:nvSpPr>
          <p:cNvPr id="24" name="Text 22"/>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23</a:t>
            </a:r>
            <a:endParaRPr 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1D1D1F"/>
        </a:solidFill>
      </p:bgPr>
    </p:bg>
    <p:spTree>
      <p:nvGrpSpPr>
        <p:cNvPr id="1" name=""/>
        <p:cNvGrpSpPr/>
        <p:nvPr/>
      </p:nvGrpSpPr>
      <p:grpSpPr>
        <a:xfrm>
          <a:off x="0" y="0"/>
          <a:ext cx="0" cy="0"/>
          <a:chOff x="0" y="0"/>
          <a:chExt cx="0" cy="0"/>
        </a:xfrm>
      </p:grpSpPr>
      <p:sp>
        <p:nvSpPr>
          <p:cNvPr id="2" name="Text 0"/>
          <p:cNvSpPr/>
          <p:nvPr/>
        </p:nvSpPr>
        <p:spPr>
          <a:xfrm>
            <a:off x="548640" y="2377440"/>
            <a:ext cx="10972800" cy="365760"/>
          </a:xfrm>
          <a:prstGeom prst="rect">
            <a:avLst/>
          </a:prstGeom>
          <a:noFill/>
          <a:ln/>
        </p:spPr>
        <p:txBody>
          <a:bodyPr wrap="square" lIns="0" tIns="0" rIns="0" bIns="0" rtlCol="0" anchor="ctr"/>
          <a:lstStyle/>
          <a:p>
            <a:pPr indent="0" marL="0">
              <a:buNone/>
            </a:pPr>
            <a:r>
              <a:rPr lang="en-US" sz="1400" b="1" spc="600" kern="0" dirty="0">
                <a:solidFill>
                  <a:srgbClr val="0071E3"/>
                </a:solidFill>
                <a:latin typeface="Helvetica Neue" pitchFamily="34" charset="0"/>
                <a:ea typeface="Helvetica Neue" pitchFamily="34" charset="-122"/>
                <a:cs typeface="Helvetica Neue" pitchFamily="34" charset="-120"/>
              </a:rPr>
              <a:t>PART FIVE</a:t>
            </a:r>
            <a:endParaRPr lang="en-US" sz="1400" dirty="0"/>
          </a:p>
        </p:txBody>
      </p:sp>
      <p:sp>
        <p:nvSpPr>
          <p:cNvPr id="3" name="Text 1"/>
          <p:cNvSpPr/>
          <p:nvPr/>
        </p:nvSpPr>
        <p:spPr>
          <a:xfrm>
            <a:off x="548640" y="2834640"/>
            <a:ext cx="10972800" cy="1280160"/>
          </a:xfrm>
          <a:prstGeom prst="rect">
            <a:avLst/>
          </a:prstGeom>
          <a:noFill/>
          <a:ln/>
        </p:spPr>
        <p:txBody>
          <a:bodyPr wrap="square" lIns="0" tIns="0" rIns="0" bIns="0" rtlCol="0" anchor="ctr"/>
          <a:lstStyle/>
          <a:p>
            <a:pPr indent="0" marL="0">
              <a:buNone/>
            </a:pPr>
            <a:r>
              <a:rPr lang="en-US" sz="8000" b="1" dirty="0">
                <a:solidFill>
                  <a:srgbClr val="FFFFFF"/>
                </a:solidFill>
                <a:latin typeface="Helvetica Neue" pitchFamily="34" charset="0"/>
                <a:ea typeface="Helvetica Neue" pitchFamily="34" charset="-122"/>
                <a:cs typeface="Helvetica Neue" pitchFamily="34" charset="-120"/>
              </a:rPr>
              <a:t>Hubs</a:t>
            </a:r>
            <a:endParaRPr lang="en-US" sz="8000" dirty="0"/>
          </a:p>
        </p:txBody>
      </p:sp>
      <p:sp>
        <p:nvSpPr>
          <p:cNvPr id="4" name="Text 2"/>
          <p:cNvSpPr/>
          <p:nvPr/>
        </p:nvSpPr>
        <p:spPr>
          <a:xfrm>
            <a:off x="548640" y="4114800"/>
            <a:ext cx="10972800" cy="548640"/>
          </a:xfrm>
          <a:prstGeom prst="rect">
            <a:avLst/>
          </a:prstGeom>
          <a:noFill/>
          <a:ln/>
        </p:spPr>
        <p:txBody>
          <a:bodyPr wrap="square" lIns="0" tIns="0" rIns="0" bIns="0" rtlCol="0" anchor="ctr"/>
          <a:lstStyle/>
          <a:p>
            <a:pPr indent="0" marL="0">
              <a:buNone/>
            </a:pPr>
            <a:r>
              <a:rPr lang="en-US" sz="1800" i="1" dirty="0">
                <a:solidFill>
                  <a:srgbClr val="D2D2D7"/>
                </a:solidFill>
                <a:latin typeface="Helvetica Neue" pitchFamily="34" charset="0"/>
                <a:ea typeface="Helvetica Neue" pitchFamily="34" charset="-122"/>
                <a:cs typeface="Helvetica Neue" pitchFamily="34" charset="-120"/>
              </a:rPr>
              <a:t>Local vs. cloud. Open vs. walled. And what I actually run.</a:t>
            </a:r>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5 · THE FUNDAMENTAL CHOICE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Local vs. cloud</a:t>
            </a:r>
            <a:endParaRPr lang="en-US" sz="3600" dirty="0"/>
          </a:p>
        </p:txBody>
      </p:sp>
      <p:sp>
        <p:nvSpPr>
          <p:cNvPr id="4" name="Text 2"/>
          <p:cNvSpPr/>
          <p:nvPr/>
        </p:nvSpPr>
        <p:spPr>
          <a:xfrm>
            <a:off x="548640" y="1691640"/>
            <a:ext cx="10972800" cy="45720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It matters more than you think.</a:t>
            </a:r>
            <a:endParaRPr lang="en-US" sz="1600" dirty="0"/>
          </a:p>
        </p:txBody>
      </p:sp>
      <p:sp>
        <p:nvSpPr>
          <p:cNvPr id="5" name="Shape 3"/>
          <p:cNvSpPr/>
          <p:nvPr/>
        </p:nvSpPr>
        <p:spPr>
          <a:xfrm>
            <a:off x="548640" y="1828800"/>
            <a:ext cx="5440680" cy="4206240"/>
          </a:xfrm>
          <a:prstGeom prst="rect">
            <a:avLst/>
          </a:prstGeom>
          <a:solidFill>
            <a:srgbClr val="F5F5F7"/>
          </a:solidFill>
          <a:ln w="12700">
            <a:solidFill>
              <a:srgbClr val="F5F5F7"/>
            </a:solidFill>
            <a:prstDash val="solid"/>
          </a:ln>
        </p:spPr>
      </p:sp>
      <p:sp>
        <p:nvSpPr>
          <p:cNvPr id="6" name="Shape 4"/>
          <p:cNvSpPr/>
          <p:nvPr/>
        </p:nvSpPr>
        <p:spPr>
          <a:xfrm>
            <a:off x="548640" y="1828800"/>
            <a:ext cx="5440680" cy="502920"/>
          </a:xfrm>
          <a:prstGeom prst="rect">
            <a:avLst/>
          </a:prstGeom>
          <a:solidFill>
            <a:srgbClr val="30D158"/>
          </a:solidFill>
          <a:ln w="12700">
            <a:solidFill>
              <a:srgbClr val="30D158"/>
            </a:solidFill>
            <a:prstDash val="solid"/>
          </a:ln>
        </p:spPr>
      </p:sp>
      <p:sp>
        <p:nvSpPr>
          <p:cNvPr id="7" name="Text 5"/>
          <p:cNvSpPr/>
          <p:nvPr/>
        </p:nvSpPr>
        <p:spPr>
          <a:xfrm>
            <a:off x="822960" y="1856232"/>
            <a:ext cx="5029200" cy="457200"/>
          </a:xfrm>
          <a:prstGeom prst="rect">
            <a:avLst/>
          </a:prstGeom>
          <a:noFill/>
          <a:ln/>
        </p:spPr>
        <p:txBody>
          <a:bodyPr wrap="square" lIns="0" tIns="0" rIns="0" bIns="0" rtlCol="0" anchor="ctr"/>
          <a:lstStyle/>
          <a:p>
            <a:pPr indent="0" marL="0">
              <a:buNone/>
            </a:pPr>
            <a:r>
              <a:rPr lang="en-US" sz="2200" b="1" dirty="0">
                <a:solidFill>
                  <a:srgbClr val="FFFFFF"/>
                </a:solidFill>
                <a:latin typeface="Helvetica Neue" pitchFamily="34" charset="0"/>
                <a:ea typeface="Helvetica Neue" pitchFamily="34" charset="-122"/>
                <a:cs typeface="Helvetica Neue" pitchFamily="34" charset="-120"/>
              </a:rPr>
              <a:t>Local</a:t>
            </a:r>
            <a:endParaRPr lang="en-US" sz="2200" dirty="0"/>
          </a:p>
        </p:txBody>
      </p:sp>
      <p:sp>
        <p:nvSpPr>
          <p:cNvPr id="8" name="Text 6"/>
          <p:cNvSpPr/>
          <p:nvPr/>
        </p:nvSpPr>
        <p:spPr>
          <a:xfrm>
            <a:off x="822960" y="2468880"/>
            <a:ext cx="5029200" cy="365760"/>
          </a:xfrm>
          <a:prstGeom prst="rect">
            <a:avLst/>
          </a:prstGeom>
          <a:noFill/>
          <a:ln/>
        </p:spPr>
        <p:txBody>
          <a:bodyPr wrap="square" lIns="0" tIns="0" rIns="0" bIns="0" rtlCol="0" anchor="ctr"/>
          <a:lstStyle/>
          <a:p>
            <a:pPr indent="0" marL="0">
              <a:buNone/>
            </a:pPr>
            <a:r>
              <a:rPr lang="en-US" sz="1300" b="1" i="1" dirty="0">
                <a:solidFill>
                  <a:srgbClr val="30D158"/>
                </a:solidFill>
                <a:latin typeface="Helvetica Neue" pitchFamily="34" charset="0"/>
                <a:ea typeface="Helvetica Neue" pitchFamily="34" charset="-122"/>
                <a:cs typeface="Helvetica Neue" pitchFamily="34" charset="-120"/>
              </a:rPr>
              <a:t>Brain lives in your house</a:t>
            </a:r>
            <a:endParaRPr lang="en-US" sz="1300" dirty="0"/>
          </a:p>
        </p:txBody>
      </p:sp>
      <p:sp>
        <p:nvSpPr>
          <p:cNvPr id="9" name="Text 7"/>
          <p:cNvSpPr/>
          <p:nvPr/>
        </p:nvSpPr>
        <p:spPr>
          <a:xfrm>
            <a:off x="822960" y="2926080"/>
            <a:ext cx="5029200" cy="3017520"/>
          </a:xfrm>
          <a:prstGeom prst="rect">
            <a:avLst/>
          </a:prstGeom>
          <a:noFill/>
          <a:ln/>
        </p:spPr>
        <p:txBody>
          <a:bodyPr wrap="square" lIns="0" tIns="0" rIns="0" bIns="0" rtlCol="0" anchor="ctr"/>
          <a:lstStyle/>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Works when internet is down</a:t>
            </a:r>
            <a:endParaRPr lang="en-US" sz="1300" dirty="0"/>
          </a:p>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Faster response (no round trip to cloud)</a:t>
            </a:r>
            <a:endParaRPr lang="en-US" sz="1300" dirty="0"/>
          </a:p>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Privacy: your data stays on your LAN</a:t>
            </a:r>
            <a:endParaRPr lang="en-US" sz="1300" dirty="0"/>
          </a:p>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Survives company death</a:t>
            </a:r>
            <a:endParaRPr lang="en-US" sz="1300" dirty="0"/>
          </a:p>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Steeper learning curve - usually.</a:t>
            </a:r>
            <a:endParaRPr lang="en-US" sz="1300" dirty="0"/>
          </a:p>
        </p:txBody>
      </p:sp>
      <p:sp>
        <p:nvSpPr>
          <p:cNvPr id="10" name="Shape 8"/>
          <p:cNvSpPr/>
          <p:nvPr/>
        </p:nvSpPr>
        <p:spPr>
          <a:xfrm>
            <a:off x="6217920" y="1828800"/>
            <a:ext cx="5440680" cy="4206240"/>
          </a:xfrm>
          <a:prstGeom prst="rect">
            <a:avLst/>
          </a:prstGeom>
          <a:solidFill>
            <a:srgbClr val="F5F5F7"/>
          </a:solidFill>
          <a:ln w="12700">
            <a:solidFill>
              <a:srgbClr val="F5F5F7"/>
            </a:solidFill>
            <a:prstDash val="solid"/>
          </a:ln>
        </p:spPr>
      </p:sp>
      <p:sp>
        <p:nvSpPr>
          <p:cNvPr id="11" name="Shape 9"/>
          <p:cNvSpPr/>
          <p:nvPr/>
        </p:nvSpPr>
        <p:spPr>
          <a:xfrm>
            <a:off x="6217920" y="1828800"/>
            <a:ext cx="5440680" cy="502920"/>
          </a:xfrm>
          <a:prstGeom prst="rect">
            <a:avLst/>
          </a:prstGeom>
          <a:solidFill>
            <a:srgbClr val="FF9500"/>
          </a:solidFill>
          <a:ln w="12700">
            <a:solidFill>
              <a:srgbClr val="FF9500"/>
            </a:solidFill>
            <a:prstDash val="solid"/>
          </a:ln>
        </p:spPr>
      </p:sp>
      <p:sp>
        <p:nvSpPr>
          <p:cNvPr id="12" name="Text 10"/>
          <p:cNvSpPr/>
          <p:nvPr/>
        </p:nvSpPr>
        <p:spPr>
          <a:xfrm>
            <a:off x="6492240" y="1856232"/>
            <a:ext cx="5029200" cy="457200"/>
          </a:xfrm>
          <a:prstGeom prst="rect">
            <a:avLst/>
          </a:prstGeom>
          <a:noFill/>
          <a:ln/>
        </p:spPr>
        <p:txBody>
          <a:bodyPr wrap="square" lIns="0" tIns="0" rIns="0" bIns="0" rtlCol="0" anchor="ctr"/>
          <a:lstStyle/>
          <a:p>
            <a:pPr indent="0" marL="0">
              <a:buNone/>
            </a:pPr>
            <a:r>
              <a:rPr lang="en-US" sz="2200" b="1" dirty="0">
                <a:solidFill>
                  <a:srgbClr val="FFFFFF"/>
                </a:solidFill>
                <a:latin typeface="Helvetica Neue" pitchFamily="34" charset="0"/>
                <a:ea typeface="Helvetica Neue" pitchFamily="34" charset="-122"/>
                <a:cs typeface="Helvetica Neue" pitchFamily="34" charset="-120"/>
              </a:rPr>
              <a:t>Cloud</a:t>
            </a:r>
            <a:endParaRPr lang="en-US" sz="2200" dirty="0"/>
          </a:p>
        </p:txBody>
      </p:sp>
      <p:sp>
        <p:nvSpPr>
          <p:cNvPr id="13" name="Text 11"/>
          <p:cNvSpPr/>
          <p:nvPr/>
        </p:nvSpPr>
        <p:spPr>
          <a:xfrm>
            <a:off x="6492240" y="2468880"/>
            <a:ext cx="5029200" cy="365760"/>
          </a:xfrm>
          <a:prstGeom prst="rect">
            <a:avLst/>
          </a:prstGeom>
          <a:noFill/>
          <a:ln/>
        </p:spPr>
        <p:txBody>
          <a:bodyPr wrap="square" lIns="0" tIns="0" rIns="0" bIns="0" rtlCol="0" anchor="ctr"/>
          <a:lstStyle/>
          <a:p>
            <a:pPr indent="0" marL="0">
              <a:buNone/>
            </a:pPr>
            <a:r>
              <a:rPr lang="en-US" sz="1300" b="1" i="1" dirty="0">
                <a:solidFill>
                  <a:srgbClr val="FF9500"/>
                </a:solidFill>
                <a:latin typeface="Helvetica Neue" pitchFamily="34" charset="0"/>
                <a:ea typeface="Helvetica Neue" pitchFamily="34" charset="-122"/>
                <a:cs typeface="Helvetica Neue" pitchFamily="34" charset="-120"/>
              </a:rPr>
              <a:t>Brain lives in someone else's data center</a:t>
            </a:r>
            <a:endParaRPr lang="en-US" sz="1300" dirty="0"/>
          </a:p>
        </p:txBody>
      </p:sp>
      <p:sp>
        <p:nvSpPr>
          <p:cNvPr id="14" name="Text 12"/>
          <p:cNvSpPr/>
          <p:nvPr/>
        </p:nvSpPr>
        <p:spPr>
          <a:xfrm>
            <a:off x="6492240" y="2926080"/>
            <a:ext cx="5029200" cy="3017520"/>
          </a:xfrm>
          <a:prstGeom prst="rect">
            <a:avLst/>
          </a:prstGeom>
          <a:noFill/>
          <a:ln/>
        </p:spPr>
        <p:txBody>
          <a:bodyPr wrap="square" lIns="0" tIns="0" rIns="0" bIns="0" rtlCol="0" anchor="ctr"/>
          <a:lstStyle/>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Easiest setup, slick apps</a:t>
            </a:r>
            <a:endParaRPr lang="en-US" sz="1300" dirty="0"/>
          </a:p>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Auto-updates, no maintenance</a:t>
            </a:r>
            <a:endParaRPr lang="en-US" sz="1300" dirty="0"/>
          </a:p>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Cross-property and remote 'just works'</a:t>
            </a:r>
            <a:endParaRPr lang="en-US" sz="1300" dirty="0"/>
          </a:p>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If the vendor goes dark, your devices brick</a:t>
            </a:r>
            <a:endParaRPr lang="en-US" sz="1300" dirty="0"/>
          </a:p>
          <a:p>
            <a:pPr marL="342900" indent="-342900">
              <a:spcAft>
                <a:spcPts val="600"/>
              </a:spcAft>
              <a:buSzPct val="100000"/>
              <a:buChar char="●"/>
            </a:pPr>
            <a:r>
              <a:rPr lang="en-US" sz="1300" dirty="0">
                <a:solidFill>
                  <a:srgbClr val="424245"/>
                </a:solidFill>
                <a:latin typeface="Helvetica Neue" pitchFamily="34" charset="0"/>
                <a:ea typeface="Helvetica Neue" pitchFamily="34" charset="-122"/>
                <a:cs typeface="Helvetica Neue" pitchFamily="34" charset="-120"/>
              </a:rPr>
              <a:t>Your usage data feeds someone else's business model.</a:t>
            </a:r>
            <a:endParaRPr lang="en-US" sz="1300" dirty="0"/>
          </a:p>
        </p:txBody>
      </p:sp>
      <p:sp>
        <p:nvSpPr>
          <p:cNvPr id="15" name="Shape 13"/>
          <p:cNvSpPr/>
          <p:nvPr/>
        </p:nvSpPr>
        <p:spPr>
          <a:xfrm>
            <a:off x="548640" y="6446520"/>
            <a:ext cx="11064240" cy="0"/>
          </a:xfrm>
          <a:prstGeom prst="line">
            <a:avLst/>
          </a:prstGeom>
          <a:noFill/>
          <a:ln w="9525">
            <a:solidFill>
              <a:srgbClr val="D2D2D7"/>
            </a:solidFill>
            <a:prstDash val="solid"/>
          </a:ln>
        </p:spPr>
      </p:sp>
      <p:sp>
        <p:nvSpPr>
          <p:cNvPr id="16" name="Text 14"/>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7" name="Text 15"/>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Hubs</a:t>
            </a:r>
            <a:endParaRPr lang="en-US" sz="900" dirty="0"/>
          </a:p>
        </p:txBody>
      </p:sp>
      <p:sp>
        <p:nvSpPr>
          <p:cNvPr id="18" name="Text 16"/>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24</a:t>
            </a:r>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5 · THE HUB LANDSCAPE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Choosing a hub in 2026</a:t>
            </a:r>
            <a:endParaRPr lang="en-US" sz="3600" dirty="0"/>
          </a:p>
        </p:txBody>
      </p:sp>
      <p:sp>
        <p:nvSpPr>
          <p:cNvPr id="4" name="Shape 2"/>
          <p:cNvSpPr/>
          <p:nvPr/>
        </p:nvSpPr>
        <p:spPr>
          <a:xfrm>
            <a:off x="548640" y="2103120"/>
            <a:ext cx="2651760" cy="1783080"/>
          </a:xfrm>
          <a:prstGeom prst="rect">
            <a:avLst/>
          </a:prstGeom>
          <a:solidFill>
            <a:srgbClr val="F5F5F7"/>
          </a:solidFill>
          <a:ln w="12700">
            <a:solidFill>
              <a:srgbClr val="F5F5F7"/>
            </a:solidFill>
            <a:prstDash val="solid"/>
          </a:ln>
        </p:spPr>
      </p:sp>
      <p:sp>
        <p:nvSpPr>
          <p:cNvPr id="5" name="Shape 3"/>
          <p:cNvSpPr/>
          <p:nvPr/>
        </p:nvSpPr>
        <p:spPr>
          <a:xfrm>
            <a:off x="548640" y="2103120"/>
            <a:ext cx="2651760" cy="73152"/>
          </a:xfrm>
          <a:prstGeom prst="rect">
            <a:avLst/>
          </a:prstGeom>
          <a:solidFill>
            <a:srgbClr val="0071E3"/>
          </a:solidFill>
          <a:ln w="12700">
            <a:solidFill>
              <a:srgbClr val="0071E3"/>
            </a:solidFill>
            <a:prstDash val="solid"/>
          </a:ln>
        </p:spPr>
      </p:sp>
      <p:sp>
        <p:nvSpPr>
          <p:cNvPr id="6" name="Text 4"/>
          <p:cNvSpPr/>
          <p:nvPr/>
        </p:nvSpPr>
        <p:spPr>
          <a:xfrm>
            <a:off x="777240" y="2286000"/>
            <a:ext cx="2377440" cy="411480"/>
          </a:xfrm>
          <a:prstGeom prst="rect">
            <a:avLst/>
          </a:prstGeom>
          <a:noFill/>
          <a:ln/>
        </p:spPr>
        <p:txBody>
          <a:bodyPr wrap="square" lIns="0" tIns="0" rIns="0" bIns="0" rtlCol="0" anchor="ctr"/>
          <a:lstStyle/>
          <a:p>
            <a:pPr indent="0" marL="0">
              <a:buNone/>
            </a:pPr>
            <a:r>
              <a:rPr lang="en-US" sz="1500" b="1" dirty="0">
                <a:solidFill>
                  <a:srgbClr val="1D1D1F"/>
                </a:solidFill>
                <a:latin typeface="Helvetica Neue" pitchFamily="34" charset="0"/>
                <a:ea typeface="Helvetica Neue" pitchFamily="34" charset="-122"/>
                <a:cs typeface="Helvetica Neue" pitchFamily="34" charset="-120"/>
              </a:rPr>
              <a:t>Apple Home</a:t>
            </a:r>
            <a:endParaRPr lang="en-US" sz="1500" dirty="0"/>
          </a:p>
        </p:txBody>
      </p:sp>
      <p:sp>
        <p:nvSpPr>
          <p:cNvPr id="7" name="Text 5"/>
          <p:cNvSpPr/>
          <p:nvPr/>
        </p:nvSpPr>
        <p:spPr>
          <a:xfrm>
            <a:off x="777240" y="2697480"/>
            <a:ext cx="2377440" cy="274320"/>
          </a:xfrm>
          <a:prstGeom prst="rect">
            <a:avLst/>
          </a:prstGeom>
          <a:noFill/>
          <a:ln/>
        </p:spPr>
        <p:txBody>
          <a:bodyPr wrap="square" lIns="0" tIns="0" rIns="0" bIns="0" rtlCol="0" anchor="ctr"/>
          <a:lstStyle/>
          <a:p>
            <a:pPr indent="0" marL="0">
              <a:buNone/>
            </a:pPr>
            <a:r>
              <a:rPr lang="en-US" sz="1000" b="1" dirty="0">
                <a:solidFill>
                  <a:srgbClr val="0071E3"/>
                </a:solidFill>
                <a:latin typeface="Helvetica Neue" pitchFamily="34" charset="0"/>
                <a:ea typeface="Helvetica Neue" pitchFamily="34" charset="-122"/>
                <a:cs typeface="Helvetica Neue" pitchFamily="34" charset="-120"/>
              </a:rPr>
              <a:t>HomePod / Apple TV</a:t>
            </a:r>
            <a:endParaRPr lang="en-US" sz="1000" dirty="0"/>
          </a:p>
        </p:txBody>
      </p:sp>
      <p:sp>
        <p:nvSpPr>
          <p:cNvPr id="8" name="Text 6"/>
          <p:cNvSpPr/>
          <p:nvPr/>
        </p:nvSpPr>
        <p:spPr>
          <a:xfrm>
            <a:off x="777240" y="2971800"/>
            <a:ext cx="2377440" cy="91440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Local · Privacy-first · Matter-native</a:t>
            </a:r>
            <a:endParaRPr lang="en-US" sz="1100" dirty="0"/>
          </a:p>
        </p:txBody>
      </p:sp>
      <p:sp>
        <p:nvSpPr>
          <p:cNvPr id="9" name="Shape 7"/>
          <p:cNvSpPr/>
          <p:nvPr/>
        </p:nvSpPr>
        <p:spPr>
          <a:xfrm>
            <a:off x="3383280" y="2103120"/>
            <a:ext cx="2651760" cy="1783080"/>
          </a:xfrm>
          <a:prstGeom prst="rect">
            <a:avLst/>
          </a:prstGeom>
          <a:solidFill>
            <a:srgbClr val="F5F5F7"/>
          </a:solidFill>
          <a:ln w="12700">
            <a:solidFill>
              <a:srgbClr val="F5F5F7"/>
            </a:solidFill>
            <a:prstDash val="solid"/>
          </a:ln>
        </p:spPr>
      </p:sp>
      <p:sp>
        <p:nvSpPr>
          <p:cNvPr id="10" name="Shape 8"/>
          <p:cNvSpPr/>
          <p:nvPr/>
        </p:nvSpPr>
        <p:spPr>
          <a:xfrm>
            <a:off x="3383280" y="2103120"/>
            <a:ext cx="2651760" cy="73152"/>
          </a:xfrm>
          <a:prstGeom prst="rect">
            <a:avLst/>
          </a:prstGeom>
          <a:solidFill>
            <a:srgbClr val="FF9500"/>
          </a:solidFill>
          <a:ln w="12700">
            <a:solidFill>
              <a:srgbClr val="FF9500"/>
            </a:solidFill>
            <a:prstDash val="solid"/>
          </a:ln>
        </p:spPr>
      </p:sp>
      <p:sp>
        <p:nvSpPr>
          <p:cNvPr id="11" name="Text 9"/>
          <p:cNvSpPr/>
          <p:nvPr/>
        </p:nvSpPr>
        <p:spPr>
          <a:xfrm>
            <a:off x="3611880" y="2286000"/>
            <a:ext cx="2377440" cy="411480"/>
          </a:xfrm>
          <a:prstGeom prst="rect">
            <a:avLst/>
          </a:prstGeom>
          <a:noFill/>
          <a:ln/>
        </p:spPr>
        <p:txBody>
          <a:bodyPr wrap="square" lIns="0" tIns="0" rIns="0" bIns="0" rtlCol="0" anchor="ctr"/>
          <a:lstStyle/>
          <a:p>
            <a:pPr indent="0" marL="0">
              <a:buNone/>
            </a:pPr>
            <a:r>
              <a:rPr lang="en-US" sz="1500" b="1" dirty="0">
                <a:solidFill>
                  <a:srgbClr val="1D1D1F"/>
                </a:solidFill>
                <a:latin typeface="Helvetica Neue" pitchFamily="34" charset="0"/>
                <a:ea typeface="Helvetica Neue" pitchFamily="34" charset="-122"/>
                <a:cs typeface="Helvetica Neue" pitchFamily="34" charset="-120"/>
              </a:rPr>
              <a:t>Amazon Alexa</a:t>
            </a:r>
            <a:endParaRPr lang="en-US" sz="1500" dirty="0"/>
          </a:p>
        </p:txBody>
      </p:sp>
      <p:sp>
        <p:nvSpPr>
          <p:cNvPr id="12" name="Text 10"/>
          <p:cNvSpPr/>
          <p:nvPr/>
        </p:nvSpPr>
        <p:spPr>
          <a:xfrm>
            <a:off x="3611880" y="2697480"/>
            <a:ext cx="2377440" cy="274320"/>
          </a:xfrm>
          <a:prstGeom prst="rect">
            <a:avLst/>
          </a:prstGeom>
          <a:noFill/>
          <a:ln/>
        </p:spPr>
        <p:txBody>
          <a:bodyPr wrap="square" lIns="0" tIns="0" rIns="0" bIns="0" rtlCol="0" anchor="ctr"/>
          <a:lstStyle/>
          <a:p>
            <a:pPr indent="0" marL="0">
              <a:buNone/>
            </a:pPr>
            <a:r>
              <a:rPr lang="en-US" sz="1000" b="1" dirty="0">
                <a:solidFill>
                  <a:srgbClr val="FF9500"/>
                </a:solidFill>
                <a:latin typeface="Helvetica Neue" pitchFamily="34" charset="0"/>
                <a:ea typeface="Helvetica Neue" pitchFamily="34" charset="-122"/>
                <a:cs typeface="Helvetica Neue" pitchFamily="34" charset="-120"/>
              </a:rPr>
              <a:t>Echo / eero</a:t>
            </a:r>
            <a:endParaRPr lang="en-US" sz="1000" dirty="0"/>
          </a:p>
        </p:txBody>
      </p:sp>
      <p:sp>
        <p:nvSpPr>
          <p:cNvPr id="13" name="Text 11"/>
          <p:cNvSpPr/>
          <p:nvPr/>
        </p:nvSpPr>
        <p:spPr>
          <a:xfrm>
            <a:off x="3611880" y="2971800"/>
            <a:ext cx="2377440" cy="91440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Cloud-first · Best voice · Ad-supported model</a:t>
            </a:r>
            <a:endParaRPr lang="en-US" sz="1100" dirty="0"/>
          </a:p>
        </p:txBody>
      </p:sp>
      <p:sp>
        <p:nvSpPr>
          <p:cNvPr id="14" name="Shape 12"/>
          <p:cNvSpPr/>
          <p:nvPr/>
        </p:nvSpPr>
        <p:spPr>
          <a:xfrm>
            <a:off x="6217920" y="2103120"/>
            <a:ext cx="2651760" cy="1783080"/>
          </a:xfrm>
          <a:prstGeom prst="rect">
            <a:avLst/>
          </a:prstGeom>
          <a:solidFill>
            <a:srgbClr val="F5F5F7"/>
          </a:solidFill>
          <a:ln w="12700">
            <a:solidFill>
              <a:srgbClr val="F5F5F7"/>
            </a:solidFill>
            <a:prstDash val="solid"/>
          </a:ln>
        </p:spPr>
      </p:sp>
      <p:sp>
        <p:nvSpPr>
          <p:cNvPr id="15" name="Shape 13"/>
          <p:cNvSpPr/>
          <p:nvPr/>
        </p:nvSpPr>
        <p:spPr>
          <a:xfrm>
            <a:off x="6217920" y="2103120"/>
            <a:ext cx="2651760" cy="73152"/>
          </a:xfrm>
          <a:prstGeom prst="rect">
            <a:avLst/>
          </a:prstGeom>
          <a:solidFill>
            <a:srgbClr val="AF52DE"/>
          </a:solidFill>
          <a:ln w="12700">
            <a:solidFill>
              <a:srgbClr val="AF52DE"/>
            </a:solidFill>
            <a:prstDash val="solid"/>
          </a:ln>
        </p:spPr>
      </p:sp>
      <p:sp>
        <p:nvSpPr>
          <p:cNvPr id="16" name="Text 14"/>
          <p:cNvSpPr/>
          <p:nvPr/>
        </p:nvSpPr>
        <p:spPr>
          <a:xfrm>
            <a:off x="6446520" y="2286000"/>
            <a:ext cx="2377440" cy="411480"/>
          </a:xfrm>
          <a:prstGeom prst="rect">
            <a:avLst/>
          </a:prstGeom>
          <a:noFill/>
          <a:ln/>
        </p:spPr>
        <p:txBody>
          <a:bodyPr wrap="square" lIns="0" tIns="0" rIns="0" bIns="0" rtlCol="0" anchor="ctr"/>
          <a:lstStyle/>
          <a:p>
            <a:pPr indent="0" marL="0">
              <a:buNone/>
            </a:pPr>
            <a:r>
              <a:rPr lang="en-US" sz="1500" b="1" dirty="0">
                <a:solidFill>
                  <a:srgbClr val="1D1D1F"/>
                </a:solidFill>
                <a:latin typeface="Helvetica Neue" pitchFamily="34" charset="0"/>
                <a:ea typeface="Helvetica Neue" pitchFamily="34" charset="-122"/>
                <a:cs typeface="Helvetica Neue" pitchFamily="34" charset="-120"/>
              </a:rPr>
              <a:t>Google Home</a:t>
            </a:r>
            <a:endParaRPr lang="en-US" sz="1500" dirty="0"/>
          </a:p>
        </p:txBody>
      </p:sp>
      <p:sp>
        <p:nvSpPr>
          <p:cNvPr id="17" name="Text 15"/>
          <p:cNvSpPr/>
          <p:nvPr/>
        </p:nvSpPr>
        <p:spPr>
          <a:xfrm>
            <a:off x="6446520" y="2697480"/>
            <a:ext cx="2377440" cy="274320"/>
          </a:xfrm>
          <a:prstGeom prst="rect">
            <a:avLst/>
          </a:prstGeom>
          <a:noFill/>
          <a:ln/>
        </p:spPr>
        <p:txBody>
          <a:bodyPr wrap="square" lIns="0" tIns="0" rIns="0" bIns="0" rtlCol="0" anchor="ctr"/>
          <a:lstStyle/>
          <a:p>
            <a:pPr indent="0" marL="0">
              <a:buNone/>
            </a:pPr>
            <a:r>
              <a:rPr lang="en-US" sz="1000" b="1" dirty="0">
                <a:solidFill>
                  <a:srgbClr val="AF52DE"/>
                </a:solidFill>
                <a:latin typeface="Helvetica Neue" pitchFamily="34" charset="0"/>
                <a:ea typeface="Helvetica Neue" pitchFamily="34" charset="-122"/>
                <a:cs typeface="Helvetica Neue" pitchFamily="34" charset="-120"/>
              </a:rPr>
              <a:t>Nest Hub / speakers</a:t>
            </a:r>
            <a:endParaRPr lang="en-US" sz="1000" dirty="0"/>
          </a:p>
        </p:txBody>
      </p:sp>
      <p:sp>
        <p:nvSpPr>
          <p:cNvPr id="18" name="Text 16"/>
          <p:cNvSpPr/>
          <p:nvPr/>
        </p:nvSpPr>
        <p:spPr>
          <a:xfrm>
            <a:off x="6446520" y="2971800"/>
            <a:ext cx="2377440" cy="91440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Cloud-first · Strong AI · Quieter on home now</a:t>
            </a:r>
            <a:endParaRPr lang="en-US" sz="1100" dirty="0"/>
          </a:p>
        </p:txBody>
      </p:sp>
      <p:sp>
        <p:nvSpPr>
          <p:cNvPr id="19" name="Shape 17"/>
          <p:cNvSpPr/>
          <p:nvPr/>
        </p:nvSpPr>
        <p:spPr>
          <a:xfrm>
            <a:off x="9052560" y="2103120"/>
            <a:ext cx="2651760" cy="1783080"/>
          </a:xfrm>
          <a:prstGeom prst="rect">
            <a:avLst/>
          </a:prstGeom>
          <a:solidFill>
            <a:srgbClr val="F5F5F7"/>
          </a:solidFill>
          <a:ln w="12700">
            <a:solidFill>
              <a:srgbClr val="F5F5F7"/>
            </a:solidFill>
            <a:prstDash val="solid"/>
          </a:ln>
        </p:spPr>
      </p:sp>
      <p:sp>
        <p:nvSpPr>
          <p:cNvPr id="20" name="Shape 18"/>
          <p:cNvSpPr/>
          <p:nvPr/>
        </p:nvSpPr>
        <p:spPr>
          <a:xfrm>
            <a:off x="9052560" y="2103120"/>
            <a:ext cx="2651760" cy="73152"/>
          </a:xfrm>
          <a:prstGeom prst="rect">
            <a:avLst/>
          </a:prstGeom>
          <a:solidFill>
            <a:srgbClr val="30D158"/>
          </a:solidFill>
          <a:ln w="12700">
            <a:solidFill>
              <a:srgbClr val="30D158"/>
            </a:solidFill>
            <a:prstDash val="solid"/>
          </a:ln>
        </p:spPr>
      </p:sp>
      <p:sp>
        <p:nvSpPr>
          <p:cNvPr id="21" name="Text 19"/>
          <p:cNvSpPr/>
          <p:nvPr/>
        </p:nvSpPr>
        <p:spPr>
          <a:xfrm>
            <a:off x="9281160" y="2286000"/>
            <a:ext cx="2377440" cy="411480"/>
          </a:xfrm>
          <a:prstGeom prst="rect">
            <a:avLst/>
          </a:prstGeom>
          <a:noFill/>
          <a:ln/>
        </p:spPr>
        <p:txBody>
          <a:bodyPr wrap="square" lIns="0" tIns="0" rIns="0" bIns="0" rtlCol="0" anchor="ctr"/>
          <a:lstStyle/>
          <a:p>
            <a:pPr indent="0" marL="0">
              <a:buNone/>
            </a:pPr>
            <a:r>
              <a:rPr lang="en-US" sz="1500" b="1" dirty="0">
                <a:solidFill>
                  <a:srgbClr val="1D1D1F"/>
                </a:solidFill>
                <a:latin typeface="Helvetica Neue" pitchFamily="34" charset="0"/>
                <a:ea typeface="Helvetica Neue" pitchFamily="34" charset="-122"/>
                <a:cs typeface="Helvetica Neue" pitchFamily="34" charset="-120"/>
              </a:rPr>
              <a:t>SmartThings</a:t>
            </a:r>
            <a:endParaRPr lang="en-US" sz="1500" dirty="0"/>
          </a:p>
        </p:txBody>
      </p:sp>
      <p:sp>
        <p:nvSpPr>
          <p:cNvPr id="22" name="Text 20"/>
          <p:cNvSpPr/>
          <p:nvPr/>
        </p:nvSpPr>
        <p:spPr>
          <a:xfrm>
            <a:off x="9281160" y="2697480"/>
            <a:ext cx="2377440" cy="274320"/>
          </a:xfrm>
          <a:prstGeom prst="rect">
            <a:avLst/>
          </a:prstGeom>
          <a:noFill/>
          <a:ln/>
        </p:spPr>
        <p:txBody>
          <a:bodyPr wrap="square" lIns="0" tIns="0" rIns="0" bIns="0" rtlCol="0" anchor="ctr"/>
          <a:lstStyle/>
          <a:p>
            <a:pPr indent="0" marL="0">
              <a:buNone/>
            </a:pPr>
            <a:r>
              <a:rPr lang="en-US" sz="1000" b="1" dirty="0">
                <a:solidFill>
                  <a:srgbClr val="30D158"/>
                </a:solidFill>
                <a:latin typeface="Helvetica Neue" pitchFamily="34" charset="0"/>
                <a:ea typeface="Helvetica Neue" pitchFamily="34" charset="-122"/>
                <a:cs typeface="Helvetica Neue" pitchFamily="34" charset="-120"/>
              </a:rPr>
              <a:t>Samsung Aeotec / Station</a:t>
            </a:r>
            <a:endParaRPr lang="en-US" sz="1000" dirty="0"/>
          </a:p>
        </p:txBody>
      </p:sp>
      <p:sp>
        <p:nvSpPr>
          <p:cNvPr id="23" name="Text 21"/>
          <p:cNvSpPr/>
          <p:nvPr/>
        </p:nvSpPr>
        <p:spPr>
          <a:xfrm>
            <a:off x="9281160" y="2971800"/>
            <a:ext cx="2377440" cy="91440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Hybrid · Open-ish · Wide protocol support</a:t>
            </a:r>
            <a:endParaRPr lang="en-US" sz="1100" dirty="0"/>
          </a:p>
        </p:txBody>
      </p:sp>
      <p:sp>
        <p:nvSpPr>
          <p:cNvPr id="24" name="Shape 22"/>
          <p:cNvSpPr/>
          <p:nvPr/>
        </p:nvSpPr>
        <p:spPr>
          <a:xfrm>
            <a:off x="548640" y="4069080"/>
            <a:ext cx="2651760" cy="1783080"/>
          </a:xfrm>
          <a:prstGeom prst="rect">
            <a:avLst/>
          </a:prstGeom>
          <a:solidFill>
            <a:srgbClr val="F5F5F7"/>
          </a:solidFill>
          <a:ln w="12700">
            <a:solidFill>
              <a:srgbClr val="F5F5F7"/>
            </a:solidFill>
            <a:prstDash val="solid"/>
          </a:ln>
        </p:spPr>
      </p:sp>
      <p:sp>
        <p:nvSpPr>
          <p:cNvPr id="25" name="Shape 23"/>
          <p:cNvSpPr/>
          <p:nvPr/>
        </p:nvSpPr>
        <p:spPr>
          <a:xfrm>
            <a:off x="548640" y="4069080"/>
            <a:ext cx="2651760" cy="73152"/>
          </a:xfrm>
          <a:prstGeom prst="rect">
            <a:avLst/>
          </a:prstGeom>
          <a:solidFill>
            <a:srgbClr val="FF453A"/>
          </a:solidFill>
          <a:ln w="12700">
            <a:solidFill>
              <a:srgbClr val="FF453A"/>
            </a:solidFill>
            <a:prstDash val="solid"/>
          </a:ln>
        </p:spPr>
      </p:sp>
      <p:sp>
        <p:nvSpPr>
          <p:cNvPr id="26" name="Text 24"/>
          <p:cNvSpPr/>
          <p:nvPr/>
        </p:nvSpPr>
        <p:spPr>
          <a:xfrm>
            <a:off x="777240" y="4251960"/>
            <a:ext cx="2377440" cy="411480"/>
          </a:xfrm>
          <a:prstGeom prst="rect">
            <a:avLst/>
          </a:prstGeom>
          <a:noFill/>
          <a:ln/>
        </p:spPr>
        <p:txBody>
          <a:bodyPr wrap="square" lIns="0" tIns="0" rIns="0" bIns="0" rtlCol="0" anchor="ctr"/>
          <a:lstStyle/>
          <a:p>
            <a:pPr indent="0" marL="0">
              <a:buNone/>
            </a:pPr>
            <a:r>
              <a:rPr lang="en-US" sz="1500" b="1" dirty="0">
                <a:solidFill>
                  <a:srgbClr val="1D1D1F"/>
                </a:solidFill>
                <a:latin typeface="Helvetica Neue" pitchFamily="34" charset="0"/>
                <a:ea typeface="Helvetica Neue" pitchFamily="34" charset="-122"/>
                <a:cs typeface="Helvetica Neue" pitchFamily="34" charset="-120"/>
              </a:rPr>
              <a:t>Hubitat Elevation</a:t>
            </a:r>
            <a:endParaRPr lang="en-US" sz="1500" dirty="0"/>
          </a:p>
        </p:txBody>
      </p:sp>
      <p:sp>
        <p:nvSpPr>
          <p:cNvPr id="27" name="Text 25"/>
          <p:cNvSpPr/>
          <p:nvPr/>
        </p:nvSpPr>
        <p:spPr>
          <a:xfrm>
            <a:off x="777240" y="4663440"/>
            <a:ext cx="2377440" cy="274320"/>
          </a:xfrm>
          <a:prstGeom prst="rect">
            <a:avLst/>
          </a:prstGeom>
          <a:noFill/>
          <a:ln/>
        </p:spPr>
        <p:txBody>
          <a:bodyPr wrap="square" lIns="0" tIns="0" rIns="0" bIns="0" rtlCol="0" anchor="ctr"/>
          <a:lstStyle/>
          <a:p>
            <a:pPr indent="0" marL="0">
              <a:buNone/>
            </a:pPr>
            <a:r>
              <a:rPr lang="en-US" sz="1000" b="1" dirty="0">
                <a:solidFill>
                  <a:srgbClr val="FF453A"/>
                </a:solidFill>
                <a:latin typeface="Helvetica Neue" pitchFamily="34" charset="0"/>
                <a:ea typeface="Helvetica Neue" pitchFamily="34" charset="-122"/>
                <a:cs typeface="Helvetica Neue" pitchFamily="34" charset="-120"/>
              </a:rPr>
              <a:t>C-8 Pro (what I use)</a:t>
            </a:r>
            <a:endParaRPr lang="en-US" sz="1000" dirty="0"/>
          </a:p>
        </p:txBody>
      </p:sp>
      <p:sp>
        <p:nvSpPr>
          <p:cNvPr id="28" name="Text 26"/>
          <p:cNvSpPr/>
          <p:nvPr/>
        </p:nvSpPr>
        <p:spPr>
          <a:xfrm>
            <a:off x="777240" y="4937760"/>
            <a:ext cx="2377440" cy="91440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Local · Power user · Rules engine</a:t>
            </a:r>
            <a:endParaRPr lang="en-US" sz="1100" dirty="0"/>
          </a:p>
        </p:txBody>
      </p:sp>
      <p:sp>
        <p:nvSpPr>
          <p:cNvPr id="29" name="Shape 27"/>
          <p:cNvSpPr/>
          <p:nvPr/>
        </p:nvSpPr>
        <p:spPr>
          <a:xfrm>
            <a:off x="3383280" y="4069080"/>
            <a:ext cx="2651760" cy="1783080"/>
          </a:xfrm>
          <a:prstGeom prst="rect">
            <a:avLst/>
          </a:prstGeom>
          <a:solidFill>
            <a:srgbClr val="F5F5F7"/>
          </a:solidFill>
          <a:ln w="12700">
            <a:solidFill>
              <a:srgbClr val="F5F5F7"/>
            </a:solidFill>
            <a:prstDash val="solid"/>
          </a:ln>
        </p:spPr>
      </p:sp>
      <p:sp>
        <p:nvSpPr>
          <p:cNvPr id="30" name="Shape 28"/>
          <p:cNvSpPr/>
          <p:nvPr/>
        </p:nvSpPr>
        <p:spPr>
          <a:xfrm>
            <a:off x="3383280" y="4069080"/>
            <a:ext cx="2651760" cy="73152"/>
          </a:xfrm>
          <a:prstGeom prst="rect">
            <a:avLst/>
          </a:prstGeom>
          <a:solidFill>
            <a:srgbClr val="FFD60A"/>
          </a:solidFill>
          <a:ln w="12700">
            <a:solidFill>
              <a:srgbClr val="FFD60A"/>
            </a:solidFill>
            <a:prstDash val="solid"/>
          </a:ln>
        </p:spPr>
      </p:sp>
      <p:sp>
        <p:nvSpPr>
          <p:cNvPr id="31" name="Text 29"/>
          <p:cNvSpPr/>
          <p:nvPr/>
        </p:nvSpPr>
        <p:spPr>
          <a:xfrm>
            <a:off x="3611880" y="4251960"/>
            <a:ext cx="2377440" cy="411480"/>
          </a:xfrm>
          <a:prstGeom prst="rect">
            <a:avLst/>
          </a:prstGeom>
          <a:noFill/>
          <a:ln/>
        </p:spPr>
        <p:txBody>
          <a:bodyPr wrap="square" lIns="0" tIns="0" rIns="0" bIns="0" rtlCol="0" anchor="ctr"/>
          <a:lstStyle/>
          <a:p>
            <a:pPr indent="0" marL="0">
              <a:buNone/>
            </a:pPr>
            <a:r>
              <a:rPr lang="en-US" sz="1500" b="1" dirty="0">
                <a:solidFill>
                  <a:srgbClr val="1D1D1F"/>
                </a:solidFill>
                <a:latin typeface="Helvetica Neue" pitchFamily="34" charset="0"/>
                <a:ea typeface="Helvetica Neue" pitchFamily="34" charset="-122"/>
                <a:cs typeface="Helvetica Neue" pitchFamily="34" charset="-120"/>
              </a:rPr>
              <a:t>Homey Pro</a:t>
            </a:r>
            <a:endParaRPr lang="en-US" sz="1500" dirty="0"/>
          </a:p>
        </p:txBody>
      </p:sp>
      <p:sp>
        <p:nvSpPr>
          <p:cNvPr id="32" name="Text 30"/>
          <p:cNvSpPr/>
          <p:nvPr/>
        </p:nvSpPr>
        <p:spPr>
          <a:xfrm>
            <a:off x="3611880" y="4663440"/>
            <a:ext cx="2377440" cy="274320"/>
          </a:xfrm>
          <a:prstGeom prst="rect">
            <a:avLst/>
          </a:prstGeom>
          <a:noFill/>
          <a:ln/>
        </p:spPr>
        <p:txBody>
          <a:bodyPr wrap="square" lIns="0" tIns="0" rIns="0" bIns="0" rtlCol="0" anchor="ctr"/>
          <a:lstStyle/>
          <a:p>
            <a:pPr indent="0" marL="0">
              <a:buNone/>
            </a:pPr>
            <a:r>
              <a:rPr lang="en-US" sz="1000" b="1" dirty="0">
                <a:solidFill>
                  <a:srgbClr val="FFD60A"/>
                </a:solidFill>
                <a:latin typeface="Helvetica Neue" pitchFamily="34" charset="0"/>
                <a:ea typeface="Helvetica Neue" pitchFamily="34" charset="-122"/>
                <a:cs typeface="Helvetica Neue" pitchFamily="34" charset="-120"/>
              </a:rPr>
              <a:t>Athom</a:t>
            </a:r>
            <a:endParaRPr lang="en-US" sz="1000" dirty="0"/>
          </a:p>
        </p:txBody>
      </p:sp>
      <p:sp>
        <p:nvSpPr>
          <p:cNvPr id="33" name="Text 31"/>
          <p:cNvSpPr/>
          <p:nvPr/>
        </p:nvSpPr>
        <p:spPr>
          <a:xfrm>
            <a:off x="3611880" y="4937760"/>
            <a:ext cx="2377440" cy="91440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Local · Beautiful UX · 7 radios in one box</a:t>
            </a:r>
            <a:endParaRPr lang="en-US" sz="1100" dirty="0"/>
          </a:p>
        </p:txBody>
      </p:sp>
      <p:sp>
        <p:nvSpPr>
          <p:cNvPr id="34" name="Shape 32"/>
          <p:cNvSpPr/>
          <p:nvPr/>
        </p:nvSpPr>
        <p:spPr>
          <a:xfrm>
            <a:off x="6217920" y="4069080"/>
            <a:ext cx="2651760" cy="1783080"/>
          </a:xfrm>
          <a:prstGeom prst="rect">
            <a:avLst/>
          </a:prstGeom>
          <a:solidFill>
            <a:srgbClr val="F5F5F7"/>
          </a:solidFill>
          <a:ln w="12700">
            <a:solidFill>
              <a:srgbClr val="F5F5F7"/>
            </a:solidFill>
            <a:prstDash val="solid"/>
          </a:ln>
        </p:spPr>
      </p:sp>
      <p:sp>
        <p:nvSpPr>
          <p:cNvPr id="35" name="Shape 33"/>
          <p:cNvSpPr/>
          <p:nvPr/>
        </p:nvSpPr>
        <p:spPr>
          <a:xfrm>
            <a:off x="6217920" y="4069080"/>
            <a:ext cx="2651760" cy="73152"/>
          </a:xfrm>
          <a:prstGeom prst="rect">
            <a:avLst/>
          </a:prstGeom>
          <a:solidFill>
            <a:srgbClr val="30D158"/>
          </a:solidFill>
          <a:ln w="12700">
            <a:solidFill>
              <a:srgbClr val="30D158"/>
            </a:solidFill>
            <a:prstDash val="solid"/>
          </a:ln>
        </p:spPr>
      </p:sp>
      <p:sp>
        <p:nvSpPr>
          <p:cNvPr id="36" name="Text 34"/>
          <p:cNvSpPr/>
          <p:nvPr/>
        </p:nvSpPr>
        <p:spPr>
          <a:xfrm>
            <a:off x="6446520" y="4251960"/>
            <a:ext cx="2377440" cy="411480"/>
          </a:xfrm>
          <a:prstGeom prst="rect">
            <a:avLst/>
          </a:prstGeom>
          <a:noFill/>
          <a:ln/>
        </p:spPr>
        <p:txBody>
          <a:bodyPr wrap="square" lIns="0" tIns="0" rIns="0" bIns="0" rtlCol="0" anchor="ctr"/>
          <a:lstStyle/>
          <a:p>
            <a:pPr indent="0" marL="0">
              <a:buNone/>
            </a:pPr>
            <a:r>
              <a:rPr lang="en-US" sz="1500" b="1" dirty="0">
                <a:solidFill>
                  <a:srgbClr val="1D1D1F"/>
                </a:solidFill>
                <a:latin typeface="Helvetica Neue" pitchFamily="34" charset="0"/>
                <a:ea typeface="Helvetica Neue" pitchFamily="34" charset="-122"/>
                <a:cs typeface="Helvetica Neue" pitchFamily="34" charset="-120"/>
              </a:rPr>
              <a:t>Home Assistant</a:t>
            </a:r>
            <a:endParaRPr lang="en-US" sz="1500" dirty="0"/>
          </a:p>
        </p:txBody>
      </p:sp>
      <p:sp>
        <p:nvSpPr>
          <p:cNvPr id="37" name="Text 35"/>
          <p:cNvSpPr/>
          <p:nvPr/>
        </p:nvSpPr>
        <p:spPr>
          <a:xfrm>
            <a:off x="6446520" y="4663440"/>
            <a:ext cx="2377440" cy="274320"/>
          </a:xfrm>
          <a:prstGeom prst="rect">
            <a:avLst/>
          </a:prstGeom>
          <a:noFill/>
          <a:ln/>
        </p:spPr>
        <p:txBody>
          <a:bodyPr wrap="square" lIns="0" tIns="0" rIns="0" bIns="0" rtlCol="0" anchor="ctr"/>
          <a:lstStyle/>
          <a:p>
            <a:pPr indent="0" marL="0">
              <a:buNone/>
            </a:pPr>
            <a:r>
              <a:rPr lang="en-US" sz="1000" b="1" dirty="0">
                <a:solidFill>
                  <a:srgbClr val="30D158"/>
                </a:solidFill>
                <a:latin typeface="Helvetica Neue" pitchFamily="34" charset="0"/>
                <a:ea typeface="Helvetica Neue" pitchFamily="34" charset="-122"/>
                <a:cs typeface="Helvetica Neue" pitchFamily="34" charset="-120"/>
              </a:rPr>
              <a:t>DIY (Raspberry Pi, NUC)</a:t>
            </a:r>
            <a:endParaRPr lang="en-US" sz="1000" dirty="0"/>
          </a:p>
        </p:txBody>
      </p:sp>
      <p:sp>
        <p:nvSpPr>
          <p:cNvPr id="38" name="Text 36"/>
          <p:cNvSpPr/>
          <p:nvPr/>
        </p:nvSpPr>
        <p:spPr>
          <a:xfrm>
            <a:off x="6446520" y="4937760"/>
            <a:ext cx="2377440" cy="91440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Local · Open source · Power-user paradise</a:t>
            </a:r>
            <a:endParaRPr lang="en-US" sz="1100" dirty="0"/>
          </a:p>
        </p:txBody>
      </p:sp>
      <p:sp>
        <p:nvSpPr>
          <p:cNvPr id="39" name="Shape 37"/>
          <p:cNvSpPr/>
          <p:nvPr/>
        </p:nvSpPr>
        <p:spPr>
          <a:xfrm>
            <a:off x="9052560" y="4069080"/>
            <a:ext cx="2651760" cy="1783080"/>
          </a:xfrm>
          <a:prstGeom prst="rect">
            <a:avLst/>
          </a:prstGeom>
          <a:solidFill>
            <a:srgbClr val="F5F5F7"/>
          </a:solidFill>
          <a:ln w="12700">
            <a:solidFill>
              <a:srgbClr val="F5F5F7"/>
            </a:solidFill>
            <a:prstDash val="solid"/>
          </a:ln>
        </p:spPr>
      </p:sp>
      <p:sp>
        <p:nvSpPr>
          <p:cNvPr id="40" name="Shape 38"/>
          <p:cNvSpPr/>
          <p:nvPr/>
        </p:nvSpPr>
        <p:spPr>
          <a:xfrm>
            <a:off x="9052560" y="4069080"/>
            <a:ext cx="2651760" cy="73152"/>
          </a:xfrm>
          <a:prstGeom prst="rect">
            <a:avLst/>
          </a:prstGeom>
          <a:solidFill>
            <a:srgbClr val="0071E3"/>
          </a:solidFill>
          <a:ln w="12700">
            <a:solidFill>
              <a:srgbClr val="0071E3"/>
            </a:solidFill>
            <a:prstDash val="solid"/>
          </a:ln>
        </p:spPr>
      </p:sp>
      <p:sp>
        <p:nvSpPr>
          <p:cNvPr id="41" name="Text 39"/>
          <p:cNvSpPr/>
          <p:nvPr/>
        </p:nvSpPr>
        <p:spPr>
          <a:xfrm>
            <a:off x="9281160" y="4251960"/>
            <a:ext cx="2377440" cy="411480"/>
          </a:xfrm>
          <a:prstGeom prst="rect">
            <a:avLst/>
          </a:prstGeom>
          <a:noFill/>
          <a:ln/>
        </p:spPr>
        <p:txBody>
          <a:bodyPr wrap="square" lIns="0" tIns="0" rIns="0" bIns="0" rtlCol="0" anchor="ctr"/>
          <a:lstStyle/>
          <a:p>
            <a:pPr indent="0" marL="0">
              <a:buNone/>
            </a:pPr>
            <a:r>
              <a:rPr lang="en-US" sz="1500" b="1" dirty="0">
                <a:solidFill>
                  <a:srgbClr val="1D1D1F"/>
                </a:solidFill>
                <a:latin typeface="Helvetica Neue" pitchFamily="34" charset="0"/>
                <a:ea typeface="Helvetica Neue" pitchFamily="34" charset="-122"/>
                <a:cs typeface="Helvetica Neue" pitchFamily="34" charset="-120"/>
              </a:rPr>
              <a:t>HomeSeer</a:t>
            </a:r>
            <a:endParaRPr lang="en-US" sz="1500" dirty="0"/>
          </a:p>
        </p:txBody>
      </p:sp>
      <p:sp>
        <p:nvSpPr>
          <p:cNvPr id="42" name="Text 40"/>
          <p:cNvSpPr/>
          <p:nvPr/>
        </p:nvSpPr>
        <p:spPr>
          <a:xfrm>
            <a:off x="9281160" y="4663440"/>
            <a:ext cx="2377440" cy="274320"/>
          </a:xfrm>
          <a:prstGeom prst="rect">
            <a:avLst/>
          </a:prstGeom>
          <a:noFill/>
          <a:ln/>
        </p:spPr>
        <p:txBody>
          <a:bodyPr wrap="square" lIns="0" tIns="0" rIns="0" bIns="0" rtlCol="0" anchor="ctr"/>
          <a:lstStyle/>
          <a:p>
            <a:pPr indent="0" marL="0">
              <a:buNone/>
            </a:pPr>
            <a:r>
              <a:rPr lang="en-US" sz="1000" b="1" dirty="0">
                <a:solidFill>
                  <a:srgbClr val="0071E3"/>
                </a:solidFill>
                <a:latin typeface="Helvetica Neue" pitchFamily="34" charset="0"/>
                <a:ea typeface="Helvetica Neue" pitchFamily="34" charset="-122"/>
                <a:cs typeface="Helvetica Neue" pitchFamily="34" charset="-120"/>
              </a:rPr>
              <a:t>Z-Wave veteran</a:t>
            </a:r>
            <a:endParaRPr lang="en-US" sz="1000" dirty="0"/>
          </a:p>
        </p:txBody>
      </p:sp>
      <p:sp>
        <p:nvSpPr>
          <p:cNvPr id="43" name="Text 41"/>
          <p:cNvSpPr/>
          <p:nvPr/>
        </p:nvSpPr>
        <p:spPr>
          <a:xfrm>
            <a:off x="9281160" y="4937760"/>
            <a:ext cx="2377440" cy="91440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Local · Pro / prosumer · Dated UI</a:t>
            </a:r>
            <a:endParaRPr lang="en-US" sz="1100" dirty="0"/>
          </a:p>
        </p:txBody>
      </p:sp>
      <p:sp>
        <p:nvSpPr>
          <p:cNvPr id="44" name="Shape 42"/>
          <p:cNvSpPr/>
          <p:nvPr/>
        </p:nvSpPr>
        <p:spPr>
          <a:xfrm>
            <a:off x="548640" y="6446520"/>
            <a:ext cx="11064240" cy="0"/>
          </a:xfrm>
          <a:prstGeom prst="line">
            <a:avLst/>
          </a:prstGeom>
          <a:noFill/>
          <a:ln w="9525">
            <a:solidFill>
              <a:srgbClr val="D2D2D7"/>
            </a:solidFill>
            <a:prstDash val="solid"/>
          </a:ln>
        </p:spPr>
      </p:sp>
      <p:sp>
        <p:nvSpPr>
          <p:cNvPr id="45" name="Text 43"/>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46" name="Text 44"/>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Hubs</a:t>
            </a:r>
            <a:endParaRPr lang="en-US" sz="900" dirty="0"/>
          </a:p>
        </p:txBody>
      </p:sp>
      <p:sp>
        <p:nvSpPr>
          <p:cNvPr id="47" name="Text 45"/>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25</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TONIGHT'S ROADMAP</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What we'll cover</a:t>
            </a:r>
            <a:endParaRPr lang="en-US" sz="3600" dirty="0"/>
          </a:p>
        </p:txBody>
      </p:sp>
      <p:sp>
        <p:nvSpPr>
          <p:cNvPr id="4" name="Text 2"/>
          <p:cNvSpPr/>
          <p:nvPr/>
        </p:nvSpPr>
        <p:spPr>
          <a:xfrm>
            <a:off x="548640" y="2377440"/>
            <a:ext cx="6400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01</a:t>
            </a:r>
            <a:endParaRPr lang="en-US" sz="2800" dirty="0"/>
          </a:p>
        </p:txBody>
      </p:sp>
      <p:sp>
        <p:nvSpPr>
          <p:cNvPr id="5" name="Text 3"/>
          <p:cNvSpPr/>
          <p:nvPr/>
        </p:nvSpPr>
        <p:spPr>
          <a:xfrm>
            <a:off x="1234440" y="2377440"/>
            <a:ext cx="475488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A brief history</a:t>
            </a:r>
            <a:endParaRPr lang="en-US" sz="1600" dirty="0"/>
          </a:p>
        </p:txBody>
      </p:sp>
      <p:sp>
        <p:nvSpPr>
          <p:cNvPr id="6" name="Text 4"/>
          <p:cNvSpPr/>
          <p:nvPr/>
        </p:nvSpPr>
        <p:spPr>
          <a:xfrm>
            <a:off x="1234440" y="2743200"/>
            <a:ext cx="4754880" cy="457200"/>
          </a:xfrm>
          <a:prstGeom prst="rect">
            <a:avLst/>
          </a:prstGeom>
          <a:noFill/>
          <a:ln/>
        </p:spPr>
        <p:txBody>
          <a:bodyPr wrap="square" lIns="0" tIns="0" rIns="0" bIns="0" rtlCol="0" anchor="ctr"/>
          <a:lstStyle/>
          <a:p>
            <a:pPr indent="0" marL="0">
              <a:buNone/>
            </a:pPr>
            <a:r>
              <a:rPr lang="en-US" sz="1200" dirty="0">
                <a:solidFill>
                  <a:srgbClr val="86868B"/>
                </a:solidFill>
                <a:latin typeface="Helvetica Neue" pitchFamily="34" charset="0"/>
                <a:ea typeface="Helvetica Neue" pitchFamily="34" charset="-122"/>
                <a:cs typeface="Helvetica Neue" pitchFamily="34" charset="-120"/>
              </a:rPr>
              <a:t>From X10 to Matter - 50 years in 5 minutes</a:t>
            </a:r>
            <a:endParaRPr lang="en-US" sz="1200" dirty="0"/>
          </a:p>
        </p:txBody>
      </p:sp>
      <p:sp>
        <p:nvSpPr>
          <p:cNvPr id="7" name="Text 5"/>
          <p:cNvSpPr/>
          <p:nvPr/>
        </p:nvSpPr>
        <p:spPr>
          <a:xfrm>
            <a:off x="6217920" y="2377440"/>
            <a:ext cx="6400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02</a:t>
            </a:r>
            <a:endParaRPr lang="en-US" sz="2800" dirty="0"/>
          </a:p>
        </p:txBody>
      </p:sp>
      <p:sp>
        <p:nvSpPr>
          <p:cNvPr id="8" name="Text 6"/>
          <p:cNvSpPr/>
          <p:nvPr/>
        </p:nvSpPr>
        <p:spPr>
          <a:xfrm>
            <a:off x="6903720" y="2377440"/>
            <a:ext cx="475488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Industry consolidation</a:t>
            </a:r>
            <a:endParaRPr lang="en-US" sz="1600" dirty="0"/>
          </a:p>
        </p:txBody>
      </p:sp>
      <p:sp>
        <p:nvSpPr>
          <p:cNvPr id="9" name="Text 7"/>
          <p:cNvSpPr/>
          <p:nvPr/>
        </p:nvSpPr>
        <p:spPr>
          <a:xfrm>
            <a:off x="6903720" y="2743200"/>
            <a:ext cx="4754880" cy="457200"/>
          </a:xfrm>
          <a:prstGeom prst="rect">
            <a:avLst/>
          </a:prstGeom>
          <a:noFill/>
          <a:ln/>
        </p:spPr>
        <p:txBody>
          <a:bodyPr wrap="square" lIns="0" tIns="0" rIns="0" bIns="0" rtlCol="0" anchor="ctr"/>
          <a:lstStyle/>
          <a:p>
            <a:pPr indent="0" marL="0">
              <a:buNone/>
            </a:pPr>
            <a:r>
              <a:rPr lang="en-US" sz="1200" dirty="0">
                <a:solidFill>
                  <a:srgbClr val="86868B"/>
                </a:solidFill>
                <a:latin typeface="Helvetica Neue" pitchFamily="34" charset="0"/>
                <a:ea typeface="Helvetica Neue" pitchFamily="34" charset="-122"/>
                <a:cs typeface="Helvetica Neue" pitchFamily="34" charset="-120"/>
              </a:rPr>
              <a:t>Who bought whom, and who's left standing</a:t>
            </a:r>
            <a:endParaRPr lang="en-US" sz="1200" dirty="0"/>
          </a:p>
        </p:txBody>
      </p:sp>
      <p:sp>
        <p:nvSpPr>
          <p:cNvPr id="10" name="Text 8"/>
          <p:cNvSpPr/>
          <p:nvPr/>
        </p:nvSpPr>
        <p:spPr>
          <a:xfrm>
            <a:off x="548640" y="3291840"/>
            <a:ext cx="6400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03</a:t>
            </a:r>
            <a:endParaRPr lang="en-US" sz="2800" dirty="0"/>
          </a:p>
        </p:txBody>
      </p:sp>
      <p:sp>
        <p:nvSpPr>
          <p:cNvPr id="11" name="Text 9"/>
          <p:cNvSpPr/>
          <p:nvPr/>
        </p:nvSpPr>
        <p:spPr>
          <a:xfrm>
            <a:off x="1234440" y="3291840"/>
            <a:ext cx="475488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Standards &amp; protocols</a:t>
            </a:r>
            <a:endParaRPr lang="en-US" sz="1600" dirty="0"/>
          </a:p>
        </p:txBody>
      </p:sp>
      <p:sp>
        <p:nvSpPr>
          <p:cNvPr id="12" name="Text 10"/>
          <p:cNvSpPr/>
          <p:nvPr/>
        </p:nvSpPr>
        <p:spPr>
          <a:xfrm>
            <a:off x="1234440" y="3657600"/>
            <a:ext cx="4754880" cy="457200"/>
          </a:xfrm>
          <a:prstGeom prst="rect">
            <a:avLst/>
          </a:prstGeom>
          <a:noFill/>
          <a:ln/>
        </p:spPr>
        <p:txBody>
          <a:bodyPr wrap="square" lIns="0" tIns="0" rIns="0" bIns="0" rtlCol="0" anchor="ctr"/>
          <a:lstStyle/>
          <a:p>
            <a:pPr indent="0" marL="0">
              <a:buNone/>
            </a:pPr>
            <a:r>
              <a:rPr lang="en-US" sz="1200" dirty="0">
                <a:solidFill>
                  <a:srgbClr val="86868B"/>
                </a:solidFill>
                <a:latin typeface="Helvetica Neue" pitchFamily="34" charset="0"/>
                <a:ea typeface="Helvetica Neue" pitchFamily="34" charset="-122"/>
                <a:cs typeface="Helvetica Neue" pitchFamily="34" charset="-120"/>
              </a:rPr>
              <a:t>Wi-Fi, Zigbee, Z-Wave, Thread, Matter, BLE</a:t>
            </a:r>
            <a:endParaRPr lang="en-US" sz="1200" dirty="0"/>
          </a:p>
        </p:txBody>
      </p:sp>
      <p:sp>
        <p:nvSpPr>
          <p:cNvPr id="13" name="Text 11"/>
          <p:cNvSpPr/>
          <p:nvPr/>
        </p:nvSpPr>
        <p:spPr>
          <a:xfrm>
            <a:off x="6217920" y="3291840"/>
            <a:ext cx="6400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04</a:t>
            </a:r>
            <a:endParaRPr lang="en-US" sz="2800" dirty="0"/>
          </a:p>
        </p:txBody>
      </p:sp>
      <p:sp>
        <p:nvSpPr>
          <p:cNvPr id="14" name="Text 12"/>
          <p:cNvSpPr/>
          <p:nvPr/>
        </p:nvSpPr>
        <p:spPr>
          <a:xfrm>
            <a:off x="6903720" y="3291840"/>
            <a:ext cx="475488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Apple's smart-home story</a:t>
            </a:r>
            <a:endParaRPr lang="en-US" sz="1600" dirty="0"/>
          </a:p>
        </p:txBody>
      </p:sp>
      <p:sp>
        <p:nvSpPr>
          <p:cNvPr id="15" name="Text 13"/>
          <p:cNvSpPr/>
          <p:nvPr/>
        </p:nvSpPr>
        <p:spPr>
          <a:xfrm>
            <a:off x="6903720" y="3657600"/>
            <a:ext cx="4754880" cy="457200"/>
          </a:xfrm>
          <a:prstGeom prst="rect">
            <a:avLst/>
          </a:prstGeom>
          <a:noFill/>
          <a:ln/>
        </p:spPr>
        <p:txBody>
          <a:bodyPr wrap="square" lIns="0" tIns="0" rIns="0" bIns="0" rtlCol="0" anchor="ctr"/>
          <a:lstStyle/>
          <a:p>
            <a:pPr indent="0" marL="0">
              <a:buNone/>
            </a:pPr>
            <a:r>
              <a:rPr lang="en-US" sz="1200" dirty="0">
                <a:solidFill>
                  <a:srgbClr val="86868B"/>
                </a:solidFill>
                <a:latin typeface="Helvetica Neue" pitchFamily="34" charset="0"/>
                <a:ea typeface="Helvetica Neue" pitchFamily="34" charset="-122"/>
                <a:cs typeface="Helvetica Neue" pitchFamily="34" charset="-120"/>
              </a:rPr>
              <a:t>Late to the party, but the party is at their house now</a:t>
            </a:r>
            <a:endParaRPr lang="en-US" sz="1200" dirty="0"/>
          </a:p>
        </p:txBody>
      </p:sp>
      <p:sp>
        <p:nvSpPr>
          <p:cNvPr id="16" name="Text 14"/>
          <p:cNvSpPr/>
          <p:nvPr/>
        </p:nvSpPr>
        <p:spPr>
          <a:xfrm>
            <a:off x="548640" y="4206240"/>
            <a:ext cx="6400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05</a:t>
            </a:r>
            <a:endParaRPr lang="en-US" sz="2800" dirty="0"/>
          </a:p>
        </p:txBody>
      </p:sp>
      <p:sp>
        <p:nvSpPr>
          <p:cNvPr id="17" name="Text 15"/>
          <p:cNvSpPr/>
          <p:nvPr/>
        </p:nvSpPr>
        <p:spPr>
          <a:xfrm>
            <a:off x="1234440" y="4206240"/>
            <a:ext cx="475488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Hubs - local vs cloud</a:t>
            </a:r>
            <a:endParaRPr lang="en-US" sz="1600" dirty="0"/>
          </a:p>
        </p:txBody>
      </p:sp>
      <p:sp>
        <p:nvSpPr>
          <p:cNvPr id="18" name="Text 16"/>
          <p:cNvSpPr/>
          <p:nvPr/>
        </p:nvSpPr>
        <p:spPr>
          <a:xfrm>
            <a:off x="1234440" y="4572000"/>
            <a:ext cx="4754880" cy="457200"/>
          </a:xfrm>
          <a:prstGeom prst="rect">
            <a:avLst/>
          </a:prstGeom>
          <a:noFill/>
          <a:ln/>
        </p:spPr>
        <p:txBody>
          <a:bodyPr wrap="square" lIns="0" tIns="0" rIns="0" bIns="0" rtlCol="0" anchor="ctr"/>
          <a:lstStyle/>
          <a:p>
            <a:pPr indent="0" marL="0">
              <a:buNone/>
            </a:pPr>
            <a:r>
              <a:rPr lang="en-US" sz="1200" dirty="0">
                <a:solidFill>
                  <a:srgbClr val="86868B"/>
                </a:solidFill>
                <a:latin typeface="Helvetica Neue" pitchFamily="34" charset="0"/>
                <a:ea typeface="Helvetica Neue" pitchFamily="34" charset="-122"/>
                <a:cs typeface="Helvetica Neue" pitchFamily="34" charset="-120"/>
              </a:rPr>
              <a:t>Why the brain of your home matters</a:t>
            </a:r>
            <a:endParaRPr lang="en-US" sz="1200" dirty="0"/>
          </a:p>
        </p:txBody>
      </p:sp>
      <p:sp>
        <p:nvSpPr>
          <p:cNvPr id="19" name="Text 17"/>
          <p:cNvSpPr/>
          <p:nvPr/>
        </p:nvSpPr>
        <p:spPr>
          <a:xfrm>
            <a:off x="6217920" y="4206240"/>
            <a:ext cx="6400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06</a:t>
            </a:r>
            <a:endParaRPr lang="en-US" sz="2800" dirty="0"/>
          </a:p>
        </p:txBody>
      </p:sp>
      <p:sp>
        <p:nvSpPr>
          <p:cNvPr id="20" name="Text 18"/>
          <p:cNvSpPr/>
          <p:nvPr/>
        </p:nvSpPr>
        <p:spPr>
          <a:xfrm>
            <a:off x="6903720" y="4206240"/>
            <a:ext cx="475488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Voice + AI</a:t>
            </a:r>
            <a:endParaRPr lang="en-US" sz="1600" dirty="0"/>
          </a:p>
        </p:txBody>
      </p:sp>
      <p:sp>
        <p:nvSpPr>
          <p:cNvPr id="21" name="Text 19"/>
          <p:cNvSpPr/>
          <p:nvPr/>
        </p:nvSpPr>
        <p:spPr>
          <a:xfrm>
            <a:off x="6903720" y="4572000"/>
            <a:ext cx="4754880" cy="457200"/>
          </a:xfrm>
          <a:prstGeom prst="rect">
            <a:avLst/>
          </a:prstGeom>
          <a:noFill/>
          <a:ln/>
        </p:spPr>
        <p:txBody>
          <a:bodyPr wrap="square" lIns="0" tIns="0" rIns="0" bIns="0" rtlCol="0" anchor="ctr"/>
          <a:lstStyle/>
          <a:p>
            <a:pPr indent="0" marL="0">
              <a:buNone/>
            </a:pPr>
            <a:r>
              <a:rPr lang="en-US" sz="1200" dirty="0">
                <a:solidFill>
                  <a:srgbClr val="86868B"/>
                </a:solidFill>
                <a:latin typeface="Helvetica Neue" pitchFamily="34" charset="0"/>
                <a:ea typeface="Helvetica Neue" pitchFamily="34" charset="-122"/>
                <a:cs typeface="Helvetica Neue" pitchFamily="34" charset="-120"/>
              </a:rPr>
              <a:t>Alexa+, Gemini, Siri, and what's coming</a:t>
            </a:r>
            <a:endParaRPr lang="en-US" sz="1200" dirty="0"/>
          </a:p>
        </p:txBody>
      </p:sp>
      <p:sp>
        <p:nvSpPr>
          <p:cNvPr id="22" name="Text 20"/>
          <p:cNvSpPr/>
          <p:nvPr/>
        </p:nvSpPr>
        <p:spPr>
          <a:xfrm>
            <a:off x="548640" y="5120640"/>
            <a:ext cx="6400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07</a:t>
            </a:r>
            <a:endParaRPr lang="en-US" sz="2800" dirty="0"/>
          </a:p>
        </p:txBody>
      </p:sp>
      <p:sp>
        <p:nvSpPr>
          <p:cNvPr id="23" name="Text 21"/>
          <p:cNvSpPr/>
          <p:nvPr/>
        </p:nvSpPr>
        <p:spPr>
          <a:xfrm>
            <a:off x="1234440" y="5120640"/>
            <a:ext cx="475488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Privacy, security &amp; graveyards</a:t>
            </a:r>
            <a:endParaRPr lang="en-US" sz="1600" dirty="0"/>
          </a:p>
        </p:txBody>
      </p:sp>
      <p:sp>
        <p:nvSpPr>
          <p:cNvPr id="24" name="Text 22"/>
          <p:cNvSpPr/>
          <p:nvPr/>
        </p:nvSpPr>
        <p:spPr>
          <a:xfrm>
            <a:off x="1234440" y="5486400"/>
            <a:ext cx="4754880" cy="457200"/>
          </a:xfrm>
          <a:prstGeom prst="rect">
            <a:avLst/>
          </a:prstGeom>
          <a:noFill/>
          <a:ln/>
        </p:spPr>
        <p:txBody>
          <a:bodyPr wrap="square" lIns="0" tIns="0" rIns="0" bIns="0" rtlCol="0" anchor="ctr"/>
          <a:lstStyle/>
          <a:p>
            <a:pPr indent="0" marL="0">
              <a:buNone/>
            </a:pPr>
            <a:r>
              <a:rPr lang="en-US" sz="1200" dirty="0">
                <a:solidFill>
                  <a:srgbClr val="86868B"/>
                </a:solidFill>
                <a:latin typeface="Helvetica Neue" pitchFamily="34" charset="0"/>
                <a:ea typeface="Helvetica Neue" pitchFamily="34" charset="-122"/>
                <a:cs typeface="Helvetica Neue" pitchFamily="34" charset="-120"/>
              </a:rPr>
              <a:t>The data, the breaches, and the stranded users</a:t>
            </a:r>
            <a:endParaRPr lang="en-US" sz="1200" dirty="0"/>
          </a:p>
        </p:txBody>
      </p:sp>
      <p:sp>
        <p:nvSpPr>
          <p:cNvPr id="25" name="Text 23"/>
          <p:cNvSpPr/>
          <p:nvPr/>
        </p:nvSpPr>
        <p:spPr>
          <a:xfrm>
            <a:off x="6217920" y="5120640"/>
            <a:ext cx="640080" cy="548640"/>
          </a:xfrm>
          <a:prstGeom prst="rect">
            <a:avLst/>
          </a:prstGeom>
          <a:noFill/>
          <a:ln/>
        </p:spPr>
        <p:txBody>
          <a:bodyPr wrap="square" lIns="0" tIns="0" rIns="0" bIns="0" rtlCol="0" anchor="ctr"/>
          <a:lstStyle/>
          <a:p>
            <a:pPr indent="0" marL="0">
              <a:buNone/>
            </a:pPr>
            <a:r>
              <a:rPr lang="en-US" sz="2800" b="1" dirty="0">
                <a:solidFill>
                  <a:srgbClr val="0071E3"/>
                </a:solidFill>
                <a:latin typeface="Helvetica Neue" pitchFamily="34" charset="0"/>
                <a:ea typeface="Helvetica Neue" pitchFamily="34" charset="-122"/>
                <a:cs typeface="Helvetica Neue" pitchFamily="34" charset="-120"/>
              </a:rPr>
              <a:t>08</a:t>
            </a:r>
            <a:endParaRPr lang="en-US" sz="2800" dirty="0"/>
          </a:p>
        </p:txBody>
      </p:sp>
      <p:sp>
        <p:nvSpPr>
          <p:cNvPr id="26" name="Text 24"/>
          <p:cNvSpPr/>
          <p:nvPr/>
        </p:nvSpPr>
        <p:spPr>
          <a:xfrm>
            <a:off x="6903720" y="5120640"/>
            <a:ext cx="475488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Where we're going</a:t>
            </a:r>
            <a:endParaRPr lang="en-US" sz="1600" dirty="0"/>
          </a:p>
        </p:txBody>
      </p:sp>
      <p:sp>
        <p:nvSpPr>
          <p:cNvPr id="27" name="Text 25"/>
          <p:cNvSpPr/>
          <p:nvPr/>
        </p:nvSpPr>
        <p:spPr>
          <a:xfrm>
            <a:off x="6903720" y="5486400"/>
            <a:ext cx="4754880" cy="457200"/>
          </a:xfrm>
          <a:prstGeom prst="rect">
            <a:avLst/>
          </a:prstGeom>
          <a:noFill/>
          <a:ln/>
        </p:spPr>
        <p:txBody>
          <a:bodyPr wrap="square" lIns="0" tIns="0" rIns="0" bIns="0" rtlCol="0" anchor="ctr"/>
          <a:lstStyle/>
          <a:p>
            <a:pPr indent="0" marL="0">
              <a:buNone/>
            </a:pPr>
            <a:r>
              <a:rPr lang="en-US" sz="1200" dirty="0">
                <a:solidFill>
                  <a:srgbClr val="86868B"/>
                </a:solidFill>
                <a:latin typeface="Helvetica Neue" pitchFamily="34" charset="0"/>
                <a:ea typeface="Helvetica Neue" pitchFamily="34" charset="-122"/>
                <a:cs typeface="Helvetica Neue" pitchFamily="34" charset="-120"/>
              </a:rPr>
              <a:t>Predictions and recommendations</a:t>
            </a:r>
            <a:endParaRPr lang="en-US" sz="1200" dirty="0"/>
          </a:p>
        </p:txBody>
      </p:sp>
      <p:sp>
        <p:nvSpPr>
          <p:cNvPr id="28" name="Shape 26"/>
          <p:cNvSpPr/>
          <p:nvPr/>
        </p:nvSpPr>
        <p:spPr>
          <a:xfrm>
            <a:off x="548640" y="6446520"/>
            <a:ext cx="11064240" cy="0"/>
          </a:xfrm>
          <a:prstGeom prst="line">
            <a:avLst/>
          </a:prstGeom>
          <a:noFill/>
          <a:ln w="9525">
            <a:solidFill>
              <a:srgbClr val="D2D2D7"/>
            </a:solidFill>
            <a:prstDash val="solid"/>
          </a:ln>
        </p:spPr>
      </p:sp>
      <p:sp>
        <p:nvSpPr>
          <p:cNvPr id="29" name="Text 27"/>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30" name="Text 28"/>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Agenda</a:t>
            </a:r>
            <a:endParaRPr lang="en-US" sz="900" dirty="0"/>
          </a:p>
        </p:txBody>
      </p:sp>
      <p:sp>
        <p:nvSpPr>
          <p:cNvPr id="31" name="Text 29"/>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3</a:t>
            </a:r>
            <a:endParaRPr lang="en-US"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5 · ONE USER'S PATH</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My own hub journey</a:t>
            </a:r>
            <a:endParaRPr lang="en-US" sz="3600" dirty="0"/>
          </a:p>
        </p:txBody>
      </p:sp>
      <p:sp>
        <p:nvSpPr>
          <p:cNvPr id="4" name="Text 2"/>
          <p:cNvSpPr/>
          <p:nvPr/>
        </p:nvSpPr>
        <p:spPr>
          <a:xfrm>
            <a:off x="548640" y="1691640"/>
            <a:ext cx="10972800" cy="45720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Not a recommendation - just a story of how the choices have evolved.</a:t>
            </a:r>
            <a:endParaRPr lang="en-US" sz="1600" dirty="0"/>
          </a:p>
        </p:txBody>
      </p:sp>
      <p:sp>
        <p:nvSpPr>
          <p:cNvPr id="5" name="Shape 3"/>
          <p:cNvSpPr/>
          <p:nvPr/>
        </p:nvSpPr>
        <p:spPr>
          <a:xfrm>
            <a:off x="640080" y="2487168"/>
            <a:ext cx="146304" cy="146304"/>
          </a:xfrm>
          <a:prstGeom prst="ellipse">
            <a:avLst/>
          </a:prstGeom>
          <a:solidFill>
            <a:srgbClr val="0071E3"/>
          </a:solidFill>
          <a:ln w="12700">
            <a:solidFill>
              <a:srgbClr val="0071E3"/>
            </a:solidFill>
            <a:prstDash val="solid"/>
          </a:ln>
        </p:spPr>
      </p:sp>
      <p:sp>
        <p:nvSpPr>
          <p:cNvPr id="6" name="Text 4"/>
          <p:cNvSpPr/>
          <p:nvPr/>
        </p:nvSpPr>
        <p:spPr>
          <a:xfrm>
            <a:off x="914400" y="2377440"/>
            <a:ext cx="1554480" cy="32004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Late 2000s</a:t>
            </a:r>
            <a:endParaRPr lang="en-US" sz="1200" dirty="0"/>
          </a:p>
        </p:txBody>
      </p:sp>
      <p:sp>
        <p:nvSpPr>
          <p:cNvPr id="7" name="Text 5"/>
          <p:cNvSpPr/>
          <p:nvPr/>
        </p:nvSpPr>
        <p:spPr>
          <a:xfrm>
            <a:off x="2560320" y="2377440"/>
            <a:ext cx="2286000" cy="320040"/>
          </a:xfrm>
          <a:prstGeom prst="rect">
            <a:avLst/>
          </a:prstGeom>
          <a:noFill/>
          <a:ln/>
        </p:spPr>
        <p:txBody>
          <a:bodyPr wrap="square" lIns="0" tIns="0" rIns="0" bIns="0" rtlCol="0" anchor="ctr"/>
          <a:lstStyle/>
          <a:p>
            <a:pPr indent="0" marL="0">
              <a:buNone/>
            </a:pPr>
            <a:r>
              <a:rPr lang="en-US" sz="1300" b="1" dirty="0">
                <a:solidFill>
                  <a:srgbClr val="1D1D1F"/>
                </a:solidFill>
                <a:latin typeface="Helvetica Neue" pitchFamily="34" charset="0"/>
                <a:ea typeface="Helvetica Neue" pitchFamily="34" charset="-122"/>
                <a:cs typeface="Helvetica Neue" pitchFamily="34" charset="-120"/>
              </a:rPr>
              <a:t>HomeSeer</a:t>
            </a:r>
            <a:endParaRPr lang="en-US" sz="1300" dirty="0"/>
          </a:p>
        </p:txBody>
      </p:sp>
      <p:sp>
        <p:nvSpPr>
          <p:cNvPr id="8" name="Text 6"/>
          <p:cNvSpPr/>
          <p:nvPr/>
        </p:nvSpPr>
        <p:spPr>
          <a:xfrm>
            <a:off x="4937760" y="2377440"/>
            <a:ext cx="6675120" cy="5486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Best Windows-based Z-Wave hub of its era. Powerful, but Windows-only and very ugly.</a:t>
            </a:r>
            <a:endParaRPr lang="en-US" sz="1200" dirty="0"/>
          </a:p>
        </p:txBody>
      </p:sp>
      <p:sp>
        <p:nvSpPr>
          <p:cNvPr id="9" name="Shape 7"/>
          <p:cNvSpPr/>
          <p:nvPr/>
        </p:nvSpPr>
        <p:spPr>
          <a:xfrm>
            <a:off x="640080" y="3127248"/>
            <a:ext cx="146304" cy="146304"/>
          </a:xfrm>
          <a:prstGeom prst="ellipse">
            <a:avLst/>
          </a:prstGeom>
          <a:solidFill>
            <a:srgbClr val="0071E3"/>
          </a:solidFill>
          <a:ln w="12700">
            <a:solidFill>
              <a:srgbClr val="0071E3"/>
            </a:solidFill>
            <a:prstDash val="solid"/>
          </a:ln>
        </p:spPr>
      </p:sp>
      <p:sp>
        <p:nvSpPr>
          <p:cNvPr id="10" name="Text 8"/>
          <p:cNvSpPr/>
          <p:nvPr/>
        </p:nvSpPr>
        <p:spPr>
          <a:xfrm>
            <a:off x="914400" y="3017520"/>
            <a:ext cx="1554480" cy="32004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Mid 2010s</a:t>
            </a:r>
            <a:endParaRPr lang="en-US" sz="1200" dirty="0"/>
          </a:p>
        </p:txBody>
      </p:sp>
      <p:sp>
        <p:nvSpPr>
          <p:cNvPr id="11" name="Text 9"/>
          <p:cNvSpPr/>
          <p:nvPr/>
        </p:nvSpPr>
        <p:spPr>
          <a:xfrm>
            <a:off x="2560320" y="3017520"/>
            <a:ext cx="2286000" cy="320040"/>
          </a:xfrm>
          <a:prstGeom prst="rect">
            <a:avLst/>
          </a:prstGeom>
          <a:noFill/>
          <a:ln/>
        </p:spPr>
        <p:txBody>
          <a:bodyPr wrap="square" lIns="0" tIns="0" rIns="0" bIns="0" rtlCol="0" anchor="ctr"/>
          <a:lstStyle/>
          <a:p>
            <a:pPr indent="0" marL="0">
              <a:buNone/>
            </a:pPr>
            <a:r>
              <a:rPr lang="en-US" sz="1300" b="1" dirty="0">
                <a:solidFill>
                  <a:srgbClr val="1D1D1F"/>
                </a:solidFill>
                <a:latin typeface="Helvetica Neue" pitchFamily="34" charset="0"/>
                <a:ea typeface="Helvetica Neue" pitchFamily="34" charset="-122"/>
                <a:cs typeface="Helvetica Neue" pitchFamily="34" charset="-120"/>
              </a:rPr>
              <a:t>Wink Hub 1 / 2</a:t>
            </a:r>
            <a:endParaRPr lang="en-US" sz="1300" dirty="0"/>
          </a:p>
        </p:txBody>
      </p:sp>
      <p:sp>
        <p:nvSpPr>
          <p:cNvPr id="12" name="Text 10"/>
          <p:cNvSpPr/>
          <p:nvPr/>
        </p:nvSpPr>
        <p:spPr>
          <a:xfrm>
            <a:off x="4937760" y="3017520"/>
            <a:ext cx="6675120" cy="5486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Beautiful app, mainstream-friendly. Z-Wave + Zigbee + Lutron. Then the cloud fell apart.</a:t>
            </a:r>
            <a:endParaRPr lang="en-US" sz="1200" dirty="0"/>
          </a:p>
        </p:txBody>
      </p:sp>
      <p:sp>
        <p:nvSpPr>
          <p:cNvPr id="13" name="Shape 11"/>
          <p:cNvSpPr/>
          <p:nvPr/>
        </p:nvSpPr>
        <p:spPr>
          <a:xfrm>
            <a:off x="640080" y="3767328"/>
            <a:ext cx="146304" cy="146304"/>
          </a:xfrm>
          <a:prstGeom prst="ellipse">
            <a:avLst/>
          </a:prstGeom>
          <a:solidFill>
            <a:srgbClr val="0071E3"/>
          </a:solidFill>
          <a:ln w="12700">
            <a:solidFill>
              <a:srgbClr val="0071E3"/>
            </a:solidFill>
            <a:prstDash val="solid"/>
          </a:ln>
        </p:spPr>
      </p:sp>
      <p:sp>
        <p:nvSpPr>
          <p:cNvPr id="14" name="Text 12"/>
          <p:cNvSpPr/>
          <p:nvPr/>
        </p:nvSpPr>
        <p:spPr>
          <a:xfrm>
            <a:off x="914400" y="3657600"/>
            <a:ext cx="1554480" cy="32004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Late 2010s</a:t>
            </a:r>
            <a:endParaRPr lang="en-US" sz="1200" dirty="0"/>
          </a:p>
        </p:txBody>
      </p:sp>
      <p:sp>
        <p:nvSpPr>
          <p:cNvPr id="15" name="Text 13"/>
          <p:cNvSpPr/>
          <p:nvPr/>
        </p:nvSpPr>
        <p:spPr>
          <a:xfrm>
            <a:off x="2560320" y="3657600"/>
            <a:ext cx="2286000" cy="320040"/>
          </a:xfrm>
          <a:prstGeom prst="rect">
            <a:avLst/>
          </a:prstGeom>
          <a:noFill/>
          <a:ln/>
        </p:spPr>
        <p:txBody>
          <a:bodyPr wrap="square" lIns="0" tIns="0" rIns="0" bIns="0" rtlCol="0" anchor="ctr"/>
          <a:lstStyle/>
          <a:p>
            <a:pPr indent="0" marL="0">
              <a:buNone/>
            </a:pPr>
            <a:r>
              <a:rPr lang="en-US" sz="1300" b="1" dirty="0">
                <a:solidFill>
                  <a:srgbClr val="1D1D1F"/>
                </a:solidFill>
                <a:latin typeface="Helvetica Neue" pitchFamily="34" charset="0"/>
                <a:ea typeface="Helvetica Neue" pitchFamily="34" charset="-122"/>
                <a:cs typeface="Helvetica Neue" pitchFamily="34" charset="-120"/>
              </a:rPr>
              <a:t>(transition)</a:t>
            </a:r>
            <a:endParaRPr lang="en-US" sz="1300" dirty="0"/>
          </a:p>
        </p:txBody>
      </p:sp>
      <p:sp>
        <p:nvSpPr>
          <p:cNvPr id="16" name="Text 14"/>
          <p:cNvSpPr/>
          <p:nvPr/>
        </p:nvSpPr>
        <p:spPr>
          <a:xfrm>
            <a:off x="4937760" y="3657600"/>
            <a:ext cx="6675120" cy="5486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Wink started charging users for the service that used to be free. The trust was gone.</a:t>
            </a:r>
            <a:endParaRPr lang="en-US" sz="1200" dirty="0"/>
          </a:p>
        </p:txBody>
      </p:sp>
      <p:sp>
        <p:nvSpPr>
          <p:cNvPr id="17" name="Shape 15"/>
          <p:cNvSpPr/>
          <p:nvPr/>
        </p:nvSpPr>
        <p:spPr>
          <a:xfrm>
            <a:off x="640080" y="4407408"/>
            <a:ext cx="146304" cy="146304"/>
          </a:xfrm>
          <a:prstGeom prst="ellipse">
            <a:avLst/>
          </a:prstGeom>
          <a:solidFill>
            <a:srgbClr val="0071E3"/>
          </a:solidFill>
          <a:ln w="12700">
            <a:solidFill>
              <a:srgbClr val="0071E3"/>
            </a:solidFill>
            <a:prstDash val="solid"/>
          </a:ln>
        </p:spPr>
      </p:sp>
      <p:sp>
        <p:nvSpPr>
          <p:cNvPr id="18" name="Text 16"/>
          <p:cNvSpPr/>
          <p:nvPr/>
        </p:nvSpPr>
        <p:spPr>
          <a:xfrm>
            <a:off x="914400" y="4297680"/>
            <a:ext cx="1554480" cy="32004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2020s</a:t>
            </a:r>
            <a:endParaRPr lang="en-US" sz="1200" dirty="0"/>
          </a:p>
        </p:txBody>
      </p:sp>
      <p:sp>
        <p:nvSpPr>
          <p:cNvPr id="19" name="Text 17"/>
          <p:cNvSpPr/>
          <p:nvPr/>
        </p:nvSpPr>
        <p:spPr>
          <a:xfrm>
            <a:off x="2560320" y="4297680"/>
            <a:ext cx="2286000" cy="320040"/>
          </a:xfrm>
          <a:prstGeom prst="rect">
            <a:avLst/>
          </a:prstGeom>
          <a:noFill/>
          <a:ln/>
        </p:spPr>
        <p:txBody>
          <a:bodyPr wrap="square" lIns="0" tIns="0" rIns="0" bIns="0" rtlCol="0" anchor="ctr"/>
          <a:lstStyle/>
          <a:p>
            <a:pPr indent="0" marL="0">
              <a:buNone/>
            </a:pPr>
            <a:r>
              <a:rPr lang="en-US" sz="1300" b="1" dirty="0">
                <a:solidFill>
                  <a:srgbClr val="1D1D1F"/>
                </a:solidFill>
                <a:latin typeface="Helvetica Neue" pitchFamily="34" charset="0"/>
                <a:ea typeface="Helvetica Neue" pitchFamily="34" charset="-122"/>
                <a:cs typeface="Helvetica Neue" pitchFamily="34" charset="-120"/>
              </a:rPr>
              <a:t>Hubitat Elevation C-8 Pro</a:t>
            </a:r>
            <a:endParaRPr lang="en-US" sz="1300" dirty="0"/>
          </a:p>
        </p:txBody>
      </p:sp>
      <p:sp>
        <p:nvSpPr>
          <p:cNvPr id="20" name="Text 18"/>
          <p:cNvSpPr/>
          <p:nvPr/>
        </p:nvSpPr>
        <p:spPr>
          <a:xfrm>
            <a:off x="4937760" y="4297680"/>
            <a:ext cx="6675120" cy="5486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Local-first, rule engine, fast. Survives internet outages. My current daily driver.</a:t>
            </a:r>
            <a:endParaRPr lang="en-US" sz="1200" dirty="0"/>
          </a:p>
        </p:txBody>
      </p:sp>
      <p:sp>
        <p:nvSpPr>
          <p:cNvPr id="21" name="Shape 19"/>
          <p:cNvSpPr/>
          <p:nvPr/>
        </p:nvSpPr>
        <p:spPr>
          <a:xfrm>
            <a:off x="640080" y="5047488"/>
            <a:ext cx="146304" cy="146304"/>
          </a:xfrm>
          <a:prstGeom prst="ellipse">
            <a:avLst/>
          </a:prstGeom>
          <a:solidFill>
            <a:srgbClr val="0071E3"/>
          </a:solidFill>
          <a:ln w="12700">
            <a:solidFill>
              <a:srgbClr val="0071E3"/>
            </a:solidFill>
            <a:prstDash val="solid"/>
          </a:ln>
        </p:spPr>
      </p:sp>
      <p:sp>
        <p:nvSpPr>
          <p:cNvPr id="22" name="Text 20"/>
          <p:cNvSpPr/>
          <p:nvPr/>
        </p:nvSpPr>
        <p:spPr>
          <a:xfrm>
            <a:off x="914400" y="4937760"/>
            <a:ext cx="1554480" cy="32004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2020s</a:t>
            </a:r>
            <a:endParaRPr lang="en-US" sz="1200" dirty="0"/>
          </a:p>
        </p:txBody>
      </p:sp>
      <p:sp>
        <p:nvSpPr>
          <p:cNvPr id="23" name="Text 21"/>
          <p:cNvSpPr/>
          <p:nvPr/>
        </p:nvSpPr>
        <p:spPr>
          <a:xfrm>
            <a:off x="2560320" y="4937760"/>
            <a:ext cx="2286000" cy="320040"/>
          </a:xfrm>
          <a:prstGeom prst="rect">
            <a:avLst/>
          </a:prstGeom>
          <a:noFill/>
          <a:ln/>
        </p:spPr>
        <p:txBody>
          <a:bodyPr wrap="square" lIns="0" tIns="0" rIns="0" bIns="0" rtlCol="0" anchor="ctr"/>
          <a:lstStyle/>
          <a:p>
            <a:pPr indent="0" marL="0">
              <a:buNone/>
            </a:pPr>
            <a:r>
              <a:rPr lang="en-US" sz="1300" b="1" dirty="0">
                <a:solidFill>
                  <a:srgbClr val="1D1D1F"/>
                </a:solidFill>
                <a:latin typeface="Helvetica Neue" pitchFamily="34" charset="0"/>
                <a:ea typeface="Helvetica Neue" pitchFamily="34" charset="-122"/>
                <a:cs typeface="Helvetica Neue" pitchFamily="34" charset="-120"/>
              </a:rPr>
              <a:t>Homey Pro</a:t>
            </a:r>
            <a:endParaRPr lang="en-US" sz="1300" dirty="0"/>
          </a:p>
        </p:txBody>
      </p:sp>
      <p:sp>
        <p:nvSpPr>
          <p:cNvPr id="24" name="Text 22"/>
          <p:cNvSpPr/>
          <p:nvPr/>
        </p:nvSpPr>
        <p:spPr>
          <a:xfrm>
            <a:off x="4937760" y="4937760"/>
            <a:ext cx="6675120" cy="5486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Seven radios in one box (Z-Wave, Zigbee, Thread, Matter, BLE, IR, 433 MHz). Polished UX.</a:t>
            </a:r>
            <a:endParaRPr lang="en-US" sz="1200" dirty="0"/>
          </a:p>
        </p:txBody>
      </p:sp>
      <p:sp>
        <p:nvSpPr>
          <p:cNvPr id="25" name="Shape 23"/>
          <p:cNvSpPr/>
          <p:nvPr/>
        </p:nvSpPr>
        <p:spPr>
          <a:xfrm>
            <a:off x="640080" y="5687568"/>
            <a:ext cx="146304" cy="146304"/>
          </a:xfrm>
          <a:prstGeom prst="ellipse">
            <a:avLst/>
          </a:prstGeom>
          <a:solidFill>
            <a:srgbClr val="0071E3"/>
          </a:solidFill>
          <a:ln w="12700">
            <a:solidFill>
              <a:srgbClr val="0071E3"/>
            </a:solidFill>
            <a:prstDash val="solid"/>
          </a:ln>
        </p:spPr>
      </p:sp>
      <p:sp>
        <p:nvSpPr>
          <p:cNvPr id="26" name="Text 24"/>
          <p:cNvSpPr/>
          <p:nvPr/>
        </p:nvSpPr>
        <p:spPr>
          <a:xfrm>
            <a:off x="914400" y="5577840"/>
            <a:ext cx="1554480" cy="320040"/>
          </a:xfrm>
          <a:prstGeom prst="rect">
            <a:avLst/>
          </a:prstGeom>
          <a:noFill/>
          <a:ln/>
        </p:spPr>
        <p:txBody>
          <a:bodyPr wrap="square" lIns="0" tIns="0" rIns="0" bIns="0" rtlCol="0" anchor="ctr"/>
          <a:lstStyle/>
          <a:p>
            <a:pPr indent="0" marL="0">
              <a:buNone/>
            </a:pPr>
            <a:r>
              <a:rPr lang="en-US" sz="1200" b="1" dirty="0">
                <a:solidFill>
                  <a:srgbClr val="0071E3"/>
                </a:solidFill>
                <a:latin typeface="Helvetica Neue" pitchFamily="34" charset="0"/>
                <a:ea typeface="Helvetica Neue" pitchFamily="34" charset="-122"/>
                <a:cs typeface="Helvetica Neue" pitchFamily="34" charset="-120"/>
              </a:rPr>
              <a:t>Optional</a:t>
            </a:r>
            <a:endParaRPr lang="en-US" sz="1200" dirty="0"/>
          </a:p>
        </p:txBody>
      </p:sp>
      <p:sp>
        <p:nvSpPr>
          <p:cNvPr id="27" name="Text 25"/>
          <p:cNvSpPr/>
          <p:nvPr/>
        </p:nvSpPr>
        <p:spPr>
          <a:xfrm>
            <a:off x="2560320" y="5577840"/>
            <a:ext cx="2286000" cy="320040"/>
          </a:xfrm>
          <a:prstGeom prst="rect">
            <a:avLst/>
          </a:prstGeom>
          <a:noFill/>
          <a:ln/>
        </p:spPr>
        <p:txBody>
          <a:bodyPr wrap="square" lIns="0" tIns="0" rIns="0" bIns="0" rtlCol="0" anchor="ctr"/>
          <a:lstStyle/>
          <a:p>
            <a:pPr indent="0" marL="0">
              <a:buNone/>
            </a:pPr>
            <a:r>
              <a:rPr lang="en-US" sz="1300" b="1" dirty="0">
                <a:solidFill>
                  <a:srgbClr val="1D1D1F"/>
                </a:solidFill>
                <a:latin typeface="Helvetica Neue" pitchFamily="34" charset="0"/>
                <a:ea typeface="Helvetica Neue" pitchFamily="34" charset="-122"/>
                <a:cs typeface="Helvetica Neue" pitchFamily="34" charset="-120"/>
              </a:rPr>
              <a:t>Home Assistant</a:t>
            </a:r>
            <a:endParaRPr lang="en-US" sz="1300" dirty="0"/>
          </a:p>
        </p:txBody>
      </p:sp>
      <p:sp>
        <p:nvSpPr>
          <p:cNvPr id="28" name="Text 26"/>
          <p:cNvSpPr/>
          <p:nvPr/>
        </p:nvSpPr>
        <p:spPr>
          <a:xfrm>
            <a:off x="4937760" y="5577840"/>
            <a:ext cx="6675120" cy="5486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On a Pi/NUC for the things no commercial hub will ever cover - the bottomless tinker box.</a:t>
            </a:r>
            <a:endParaRPr lang="en-US" sz="1200" dirty="0"/>
          </a:p>
        </p:txBody>
      </p:sp>
      <p:sp>
        <p:nvSpPr>
          <p:cNvPr id="29" name="Shape 27"/>
          <p:cNvSpPr/>
          <p:nvPr/>
        </p:nvSpPr>
        <p:spPr>
          <a:xfrm>
            <a:off x="548640" y="6446520"/>
            <a:ext cx="11064240" cy="0"/>
          </a:xfrm>
          <a:prstGeom prst="line">
            <a:avLst/>
          </a:prstGeom>
          <a:noFill/>
          <a:ln w="9525">
            <a:solidFill>
              <a:srgbClr val="D2D2D7"/>
            </a:solidFill>
            <a:prstDash val="solid"/>
          </a:ln>
        </p:spPr>
      </p:sp>
      <p:sp>
        <p:nvSpPr>
          <p:cNvPr id="30" name="Text 28"/>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31" name="Text 29"/>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Hubs</a:t>
            </a:r>
            <a:endParaRPr lang="en-US" sz="900" dirty="0"/>
          </a:p>
        </p:txBody>
      </p:sp>
      <p:sp>
        <p:nvSpPr>
          <p:cNvPr id="32" name="Text 30"/>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26</a:t>
            </a:r>
            <a:endParaRPr lang="en-US"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6 · VOICE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Alexa vs. Google vs. Siri</a:t>
            </a:r>
            <a:endParaRPr lang="en-US" sz="3600" dirty="0"/>
          </a:p>
        </p:txBody>
      </p:sp>
      <p:graphicFrame>
        <p:nvGraphicFramePr>
          <p:cNvPr id="32" name="Table 0"/>
          <p:cNvGraphicFramePr>
            <a:graphicFrameLocks noGrp="1"/>
          </p:cNvGraphicFramePr>
          <p:nvPr>
            <p:extLst>
              <p:ext uri="{D42A27DB-BD31-4B8C-83A1-F6EECF244321}">
                <p14:modId xmlns:p14="http://schemas.microsoft.com/office/powerpoint/2010/main" val="1579011935"/>
              </p:ext>
            </p:extLst>
          </p:nvPr>
        </p:nvGraphicFramePr>
        <p:xfrm>
          <a:off x="548640" y="1828800"/>
          <a:ext cx="11064240" cy="914400"/>
        </p:xfrm>
        <a:graphic>
          <a:graphicData uri="http://schemas.openxmlformats.org/drawingml/2006/table">
            <a:tbl>
              <a:tblPr/>
              <a:tblGrid>
                <a:gridCol w="3017520"/>
                <a:gridCol w="2743200"/>
                <a:gridCol w="2651760"/>
                <a:gridCol w="2651760"/>
              </a:tblGrid>
              <a:tr h="502920">
                <a:tc>
                  <a:txBody>
                    <a:bodyPr/>
                    <a:lstStyle/>
                    <a:p>
                      <a:pPr algn="l" indent="0" marL="0">
                        <a:buNone/>
                      </a:pPr>
                      <a:r>
                        <a:rPr lang="en-US" sz="1200" b="1" dirty="0">
                          <a:solidFill>
                            <a:srgbClr val="FFFFFF"/>
                          </a:solidFill>
                          <a:latin typeface="Helvetica Neue" pitchFamily="34" charset="0"/>
                          <a:ea typeface="Helvetica Neue" pitchFamily="34" charset="-122"/>
                          <a:cs typeface="Helvetica Neue" pitchFamily="34" charset="-120"/>
                        </a:rPr>
                        <a:t>Capability</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c>
                  <a:txBody>
                    <a:bodyPr/>
                    <a:lstStyle/>
                    <a:p>
                      <a:pPr algn="ctr" indent="0" marL="0">
                        <a:buNone/>
                      </a:pPr>
                      <a:r>
                        <a:rPr lang="en-US" sz="1200" b="1" dirty="0">
                          <a:solidFill>
                            <a:srgbClr val="FFFFFF"/>
                          </a:solidFill>
                          <a:latin typeface="Helvetica Neue" pitchFamily="34" charset="0"/>
                          <a:ea typeface="Helvetica Neue" pitchFamily="34" charset="-122"/>
                          <a:cs typeface="Helvetica Neue" pitchFamily="34" charset="-120"/>
                        </a:rPr>
                        <a:t>Alexa</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c>
                  <a:txBody>
                    <a:bodyPr/>
                    <a:lstStyle/>
                    <a:p>
                      <a:pPr algn="ctr" indent="0" marL="0">
                        <a:buNone/>
                      </a:pPr>
                      <a:r>
                        <a:rPr lang="en-US" sz="1200" b="1" dirty="0">
                          <a:solidFill>
                            <a:srgbClr val="FFFFFF"/>
                          </a:solidFill>
                          <a:latin typeface="Helvetica Neue" pitchFamily="34" charset="0"/>
                          <a:ea typeface="Helvetica Neue" pitchFamily="34" charset="-122"/>
                          <a:cs typeface="Helvetica Neue" pitchFamily="34" charset="-120"/>
                        </a:rPr>
                        <a:t>Google Assistant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c>
                  <a:txBody>
                    <a:bodyPr/>
                    <a:lstStyle/>
                    <a:p>
                      <a:pPr algn="ctr" indent="0" marL="0">
                        <a:buNone/>
                      </a:pPr>
                      <a:r>
                        <a:rPr lang="en-US" sz="1200" b="1" dirty="0">
                          <a:solidFill>
                            <a:srgbClr val="FFFFFF"/>
                          </a:solidFill>
                          <a:latin typeface="Helvetica Neue" pitchFamily="34" charset="0"/>
                          <a:ea typeface="Helvetica Neue" pitchFamily="34" charset="-122"/>
                          <a:cs typeface="Helvetica Neue" pitchFamily="34" charset="-120"/>
                        </a:rPr>
                        <a:t>Siri</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1D1D1F"/>
                    </a:solidFill>
                  </a:tcPr>
                </a:tc>
              </a:tr>
              <a:tr h="502920">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Smart home control</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Excellent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Excellent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Good, getting better</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r>
              <a:tr h="502920">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General knowledge Q&amp;A</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Strong (Alexa+ LLM, 2024+)</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Strongest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Behind, leans on ChatGPT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r>
              <a:tr h="502920">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Privacy posture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Cloud-first, opt-out on-device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Cloud-first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On-device by default</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r>
              <a:tr h="502920">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Multi-step routines</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Best in class</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Strong</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Limited but improving</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r>
              <a:tr h="502920">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Local fallback</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Some (with Echo Hub)</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Minimal</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Full local on hub</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FFFFF"/>
                    </a:solidFill>
                  </a:tcPr>
                </a:tc>
              </a:tr>
              <a:tr h="502920">
                <a:tc>
                  <a:txBody>
                    <a:bodyPr/>
                    <a:lstStyle/>
                    <a:p>
                      <a:pPr algn="l" indent="0" marL="0">
                        <a:buNone/>
                      </a:pPr>
                      <a:r>
                        <a:rPr lang="en-US" sz="1200" b="1" dirty="0">
                          <a:solidFill>
                            <a:srgbClr val="1D1D1F"/>
                          </a:solidFill>
                          <a:latin typeface="Helvetica Neue" pitchFamily="34" charset="0"/>
                          <a:ea typeface="Helvetica Neue" pitchFamily="34" charset="-122"/>
                          <a:cs typeface="Helvetica Neue" pitchFamily="34" charset="-120"/>
                        </a:rPr>
                        <a:t>Subscription pressure</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Alexa+ paid tier ($19.99/mo)</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Free, ads in ecosystem</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c>
                  <a:txBody>
                    <a:bodyPr/>
                    <a:lstStyle/>
                    <a:p>
                      <a:pPr algn="ctr" indent="0" marL="0">
                        <a:buNone/>
                      </a:pPr>
                      <a:r>
                        <a:rPr lang="en-US" sz="1200" dirty="0">
                          <a:solidFill>
                            <a:srgbClr val="424245"/>
                          </a:solidFill>
                          <a:latin typeface="Helvetica Neue" pitchFamily="34" charset="0"/>
                          <a:ea typeface="Helvetica Neue" pitchFamily="34" charset="-122"/>
                          <a:cs typeface="Helvetica Neue" pitchFamily="34" charset="-120"/>
                        </a:rPr>
                        <a:t>No subscription</a:t>
                      </a:r>
                      <a:endParaRPr lang="en-US" sz="1200" dirty="0">
                        <a:latin typeface="Helvetica Neue" charset="0"/>
                        <a:ea typeface="Helvetica Neue" charset="0"/>
                        <a:cs typeface="Helvetica Neue" charset="0"/>
                      </a:endParaRPr>
                    </a:p>
                  </a:txBody>
                  <a:tcPr marL="91440" marR="91440" marT="45720" marB="45720" anchor="ctr">
                    <a:lnL w="6350" cap="flat" cmpd="sng" algn="ctr">
                      <a:solidFill>
                        <a:srgbClr val="D2D2D7"/>
                      </a:solidFill>
                      <a:prstDash val="solid"/>
                      <a:round/>
                      <a:headEnd type="none" w="med" len="med"/>
                      <a:tailEnd type="none" w="med" len="med"/>
                    </a:lnL>
                    <a:lnR w="6350" cap="flat" cmpd="sng" algn="ctr">
                      <a:solidFill>
                        <a:srgbClr val="D2D2D7"/>
                      </a:solidFill>
                      <a:prstDash val="solid"/>
                      <a:round/>
                      <a:headEnd type="none" w="med" len="med"/>
                      <a:tailEnd type="none" w="med" len="med"/>
                    </a:lnR>
                    <a:lnT w="6350" cap="flat" cmpd="sng" algn="ctr">
                      <a:solidFill>
                        <a:srgbClr val="D2D2D7"/>
                      </a:solidFill>
                      <a:prstDash val="solid"/>
                      <a:round/>
                      <a:headEnd type="none" w="med" len="med"/>
                      <a:tailEnd type="none" w="med" len="med"/>
                    </a:lnT>
                    <a:lnB w="6350" cap="flat" cmpd="sng" algn="ctr">
                      <a:solidFill>
                        <a:srgbClr val="D2D2D7"/>
                      </a:solidFill>
                      <a:prstDash val="solid"/>
                      <a:round/>
                      <a:headEnd type="none" w="med" len="med"/>
                      <a:tailEnd type="none" w="med" len="med"/>
                    </a:lnB>
                    <a:solidFill>
                      <a:srgbClr val="F5F5F7"/>
                    </a:solidFill>
                  </a:tcPr>
                </a:tc>
              </a:tr>
            </a:tbl>
          </a:graphicData>
        </a:graphic>
      </p:graphicFrame>
      <p:sp>
        <p:nvSpPr>
          <p:cNvPr id="5" name="Text 2"/>
          <p:cNvSpPr/>
          <p:nvPr/>
        </p:nvSpPr>
        <p:spPr>
          <a:xfrm>
            <a:off x="548640" y="5943600"/>
            <a:ext cx="10972800" cy="365760"/>
          </a:xfrm>
          <a:prstGeom prst="rect">
            <a:avLst/>
          </a:prstGeom>
          <a:noFill/>
          <a:ln/>
        </p:spPr>
        <p:txBody>
          <a:bodyPr wrap="square" lIns="0" tIns="0" rIns="0" bIns="0" rtlCol="0" anchor="ctr"/>
          <a:lstStyle/>
          <a:p>
            <a:pPr indent="0" marL="0">
              <a:buNone/>
            </a:pPr>
            <a:r>
              <a:rPr lang="en-US" sz="1300" i="1" dirty="0">
                <a:solidFill>
                  <a:srgbClr val="86868B"/>
                </a:solidFill>
                <a:latin typeface="Helvetica Neue" pitchFamily="34" charset="0"/>
                <a:ea typeface="Helvetica Neue" pitchFamily="34" charset="-122"/>
                <a:cs typeface="Helvetica Neue" pitchFamily="34" charset="-120"/>
              </a:rPr>
              <a:t>Alexa+ in 2024 was a full rebuild on a Claude/Nova backbone. Siri's parallel rebuild has been... slower.</a:t>
            </a:r>
            <a:endParaRPr lang="en-US" sz="1300" dirty="0"/>
          </a:p>
        </p:txBody>
      </p:sp>
      <p:sp>
        <p:nvSpPr>
          <p:cNvPr id="6" name="Shape 3"/>
          <p:cNvSpPr/>
          <p:nvPr/>
        </p:nvSpPr>
        <p:spPr>
          <a:xfrm>
            <a:off x="548640" y="6446520"/>
            <a:ext cx="11064240" cy="0"/>
          </a:xfrm>
          <a:prstGeom prst="line">
            <a:avLst/>
          </a:prstGeom>
          <a:noFill/>
          <a:ln w="9525">
            <a:solidFill>
              <a:srgbClr val="D2D2D7"/>
            </a:solidFill>
            <a:prstDash val="solid"/>
          </a:ln>
        </p:spPr>
      </p:sp>
      <p:sp>
        <p:nvSpPr>
          <p:cNvPr id="7" name="Text 4"/>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8" name="Text 5"/>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Voice + AI</a:t>
            </a:r>
            <a:endParaRPr lang="en-US" sz="900" dirty="0"/>
          </a:p>
        </p:txBody>
      </p:sp>
      <p:sp>
        <p:nvSpPr>
          <p:cNvPr id="9" name="Text 6"/>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27</a:t>
            </a:r>
            <a:endParaRPr lang="en-US" sz="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6 · AI IN THE HOME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The agent era is starting</a:t>
            </a:r>
            <a:endParaRPr lang="en-US" sz="3600" dirty="0"/>
          </a:p>
        </p:txBody>
      </p:sp>
      <p:sp>
        <p:nvSpPr>
          <p:cNvPr id="4" name="Text 2"/>
          <p:cNvSpPr/>
          <p:nvPr/>
        </p:nvSpPr>
        <p:spPr>
          <a:xfrm>
            <a:off x="548640" y="1783080"/>
            <a:ext cx="10972800" cy="45720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Smart home + LLMs is not 'better voice recognition.' It's a different kind of automation.</a:t>
            </a:r>
            <a:endParaRPr lang="en-US" sz="1600" dirty="0"/>
          </a:p>
        </p:txBody>
      </p:sp>
      <p:sp>
        <p:nvSpPr>
          <p:cNvPr id="5" name="Shape 3"/>
          <p:cNvSpPr/>
          <p:nvPr/>
        </p:nvSpPr>
        <p:spPr>
          <a:xfrm>
            <a:off x="548640" y="2468880"/>
            <a:ext cx="5440680" cy="1600200"/>
          </a:xfrm>
          <a:prstGeom prst="rect">
            <a:avLst/>
          </a:prstGeom>
          <a:solidFill>
            <a:srgbClr val="F5F5F7"/>
          </a:solidFill>
          <a:ln w="12700">
            <a:solidFill>
              <a:srgbClr val="F5F5F7"/>
            </a:solidFill>
            <a:prstDash val="solid"/>
          </a:ln>
        </p:spPr>
      </p:sp>
      <p:sp>
        <p:nvSpPr>
          <p:cNvPr id="6" name="Shape 4"/>
          <p:cNvSpPr/>
          <p:nvPr/>
        </p:nvSpPr>
        <p:spPr>
          <a:xfrm>
            <a:off x="548640" y="2468880"/>
            <a:ext cx="91440" cy="1600200"/>
          </a:xfrm>
          <a:prstGeom prst="rect">
            <a:avLst/>
          </a:prstGeom>
          <a:solidFill>
            <a:srgbClr val="AF52DE"/>
          </a:solidFill>
          <a:ln w="12700">
            <a:solidFill>
              <a:srgbClr val="AF52DE"/>
            </a:solidFill>
            <a:prstDash val="solid"/>
          </a:ln>
        </p:spPr>
      </p:sp>
      <p:sp>
        <p:nvSpPr>
          <p:cNvPr id="7" name="Text 5"/>
          <p:cNvSpPr/>
          <p:nvPr/>
        </p:nvSpPr>
        <p:spPr>
          <a:xfrm>
            <a:off x="822960" y="2651760"/>
            <a:ext cx="5074920" cy="41148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From rules to intent</a:t>
            </a:r>
            <a:endParaRPr lang="en-US" sz="1600" dirty="0"/>
          </a:p>
        </p:txBody>
      </p:sp>
      <p:sp>
        <p:nvSpPr>
          <p:cNvPr id="8" name="Text 6"/>
          <p:cNvSpPr/>
          <p:nvPr/>
        </p:nvSpPr>
        <p:spPr>
          <a:xfrm>
            <a:off x="822960" y="3108960"/>
            <a:ext cx="5074920" cy="8686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Used to be: 'if door opens after 10pm, send notification.' Now: 'let me know if anything seems off tonight.'</a:t>
            </a:r>
            <a:endParaRPr lang="en-US" sz="1300" dirty="0"/>
          </a:p>
        </p:txBody>
      </p:sp>
      <p:sp>
        <p:nvSpPr>
          <p:cNvPr id="9" name="Shape 7"/>
          <p:cNvSpPr/>
          <p:nvPr/>
        </p:nvSpPr>
        <p:spPr>
          <a:xfrm>
            <a:off x="6217920" y="2468880"/>
            <a:ext cx="5440680" cy="1600200"/>
          </a:xfrm>
          <a:prstGeom prst="rect">
            <a:avLst/>
          </a:prstGeom>
          <a:solidFill>
            <a:srgbClr val="F5F5F7"/>
          </a:solidFill>
          <a:ln w="12700">
            <a:solidFill>
              <a:srgbClr val="F5F5F7"/>
            </a:solidFill>
            <a:prstDash val="solid"/>
          </a:ln>
        </p:spPr>
      </p:sp>
      <p:sp>
        <p:nvSpPr>
          <p:cNvPr id="10" name="Shape 8"/>
          <p:cNvSpPr/>
          <p:nvPr/>
        </p:nvSpPr>
        <p:spPr>
          <a:xfrm>
            <a:off x="6217920" y="2468880"/>
            <a:ext cx="91440" cy="1600200"/>
          </a:xfrm>
          <a:prstGeom prst="rect">
            <a:avLst/>
          </a:prstGeom>
          <a:solidFill>
            <a:srgbClr val="AF52DE"/>
          </a:solidFill>
          <a:ln w="12700">
            <a:solidFill>
              <a:srgbClr val="AF52DE"/>
            </a:solidFill>
            <a:prstDash val="solid"/>
          </a:ln>
        </p:spPr>
      </p:sp>
      <p:sp>
        <p:nvSpPr>
          <p:cNvPr id="11" name="Text 9"/>
          <p:cNvSpPr/>
          <p:nvPr/>
        </p:nvSpPr>
        <p:spPr>
          <a:xfrm>
            <a:off x="6492240" y="2651760"/>
            <a:ext cx="5074920" cy="41148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Cross-device reasoning</a:t>
            </a:r>
            <a:endParaRPr lang="en-US" sz="1600" dirty="0"/>
          </a:p>
        </p:txBody>
      </p:sp>
      <p:sp>
        <p:nvSpPr>
          <p:cNvPr id="12" name="Text 10"/>
          <p:cNvSpPr/>
          <p:nvPr/>
        </p:nvSpPr>
        <p:spPr>
          <a:xfrm>
            <a:off x="6492240" y="3108960"/>
            <a:ext cx="5074920" cy="8686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An agent can combine the door sensor, camera, calendar, and weather to give you one helpful answer.</a:t>
            </a:r>
            <a:endParaRPr lang="en-US" sz="1300" dirty="0"/>
          </a:p>
        </p:txBody>
      </p:sp>
      <p:sp>
        <p:nvSpPr>
          <p:cNvPr id="13" name="Shape 11"/>
          <p:cNvSpPr/>
          <p:nvPr/>
        </p:nvSpPr>
        <p:spPr>
          <a:xfrm>
            <a:off x="548640" y="4251960"/>
            <a:ext cx="5440680" cy="1600200"/>
          </a:xfrm>
          <a:prstGeom prst="rect">
            <a:avLst/>
          </a:prstGeom>
          <a:solidFill>
            <a:srgbClr val="F5F5F7"/>
          </a:solidFill>
          <a:ln w="12700">
            <a:solidFill>
              <a:srgbClr val="F5F5F7"/>
            </a:solidFill>
            <a:prstDash val="solid"/>
          </a:ln>
        </p:spPr>
      </p:sp>
      <p:sp>
        <p:nvSpPr>
          <p:cNvPr id="14" name="Shape 12"/>
          <p:cNvSpPr/>
          <p:nvPr/>
        </p:nvSpPr>
        <p:spPr>
          <a:xfrm>
            <a:off x="548640" y="4251960"/>
            <a:ext cx="91440" cy="1600200"/>
          </a:xfrm>
          <a:prstGeom prst="rect">
            <a:avLst/>
          </a:prstGeom>
          <a:solidFill>
            <a:srgbClr val="AF52DE"/>
          </a:solidFill>
          <a:ln w="12700">
            <a:solidFill>
              <a:srgbClr val="AF52DE"/>
            </a:solidFill>
            <a:prstDash val="solid"/>
          </a:ln>
        </p:spPr>
      </p:sp>
      <p:sp>
        <p:nvSpPr>
          <p:cNvPr id="15" name="Text 13"/>
          <p:cNvSpPr/>
          <p:nvPr/>
        </p:nvSpPr>
        <p:spPr>
          <a:xfrm>
            <a:off x="822960" y="4434840"/>
            <a:ext cx="5074920" cy="41148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Natural setup</a:t>
            </a:r>
            <a:endParaRPr lang="en-US" sz="1600" dirty="0"/>
          </a:p>
        </p:txBody>
      </p:sp>
      <p:sp>
        <p:nvSpPr>
          <p:cNvPr id="16" name="Text 14"/>
          <p:cNvSpPr/>
          <p:nvPr/>
        </p:nvSpPr>
        <p:spPr>
          <a:xfrm>
            <a:off x="822960" y="4892040"/>
            <a:ext cx="5074920" cy="8686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Setting up automations becomes a conversation, not a flowchart in an app.</a:t>
            </a:r>
            <a:endParaRPr lang="en-US" sz="1300" dirty="0"/>
          </a:p>
        </p:txBody>
      </p:sp>
      <p:sp>
        <p:nvSpPr>
          <p:cNvPr id="17" name="Shape 15"/>
          <p:cNvSpPr/>
          <p:nvPr/>
        </p:nvSpPr>
        <p:spPr>
          <a:xfrm>
            <a:off x="6217920" y="4251960"/>
            <a:ext cx="5440680" cy="1600200"/>
          </a:xfrm>
          <a:prstGeom prst="rect">
            <a:avLst/>
          </a:prstGeom>
          <a:solidFill>
            <a:srgbClr val="F5F5F7"/>
          </a:solidFill>
          <a:ln w="12700">
            <a:solidFill>
              <a:srgbClr val="F5F5F7"/>
            </a:solidFill>
            <a:prstDash val="solid"/>
          </a:ln>
        </p:spPr>
      </p:sp>
      <p:sp>
        <p:nvSpPr>
          <p:cNvPr id="18" name="Shape 16"/>
          <p:cNvSpPr/>
          <p:nvPr/>
        </p:nvSpPr>
        <p:spPr>
          <a:xfrm>
            <a:off x="6217920" y="4251960"/>
            <a:ext cx="91440" cy="1600200"/>
          </a:xfrm>
          <a:prstGeom prst="rect">
            <a:avLst/>
          </a:prstGeom>
          <a:solidFill>
            <a:srgbClr val="AF52DE"/>
          </a:solidFill>
          <a:ln w="12700">
            <a:solidFill>
              <a:srgbClr val="AF52DE"/>
            </a:solidFill>
            <a:prstDash val="solid"/>
          </a:ln>
        </p:spPr>
      </p:sp>
      <p:sp>
        <p:nvSpPr>
          <p:cNvPr id="19" name="Text 17"/>
          <p:cNvSpPr/>
          <p:nvPr/>
        </p:nvSpPr>
        <p:spPr>
          <a:xfrm>
            <a:off x="6492240" y="4434840"/>
            <a:ext cx="5074920" cy="41148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The privacy question</a:t>
            </a:r>
            <a:endParaRPr lang="en-US" sz="1600" dirty="0"/>
          </a:p>
        </p:txBody>
      </p:sp>
      <p:sp>
        <p:nvSpPr>
          <p:cNvPr id="20" name="Text 18"/>
          <p:cNvSpPr/>
          <p:nvPr/>
        </p:nvSpPr>
        <p:spPr>
          <a:xfrm>
            <a:off x="6492240" y="4892040"/>
            <a:ext cx="5074920" cy="8686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Local LLMs (Apple Intelligence, Home Assistant Voice PE, Ollama on a NUC) vs. cloud LLMs (Alexa+, Gemini).</a:t>
            </a:r>
            <a:endParaRPr lang="en-US" sz="1300" dirty="0"/>
          </a:p>
        </p:txBody>
      </p:sp>
      <p:sp>
        <p:nvSpPr>
          <p:cNvPr id="21" name="Shape 19"/>
          <p:cNvSpPr/>
          <p:nvPr/>
        </p:nvSpPr>
        <p:spPr>
          <a:xfrm>
            <a:off x="548640" y="6446520"/>
            <a:ext cx="11064240" cy="0"/>
          </a:xfrm>
          <a:prstGeom prst="line">
            <a:avLst/>
          </a:prstGeom>
          <a:noFill/>
          <a:ln w="9525">
            <a:solidFill>
              <a:srgbClr val="D2D2D7"/>
            </a:solidFill>
            <a:prstDash val="solid"/>
          </a:ln>
        </p:spPr>
      </p:sp>
      <p:sp>
        <p:nvSpPr>
          <p:cNvPr id="22" name="Text 20"/>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3" name="Text 21"/>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Voice + AI</a:t>
            </a:r>
            <a:endParaRPr lang="en-US" sz="900" dirty="0"/>
          </a:p>
        </p:txBody>
      </p:sp>
      <p:sp>
        <p:nvSpPr>
          <p:cNvPr id="24" name="Text 22"/>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28</a:t>
            </a:r>
            <a:endParaRPr lang="en-US" sz="9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1D1D1F"/>
        </a:solidFill>
      </p:bgPr>
    </p:bg>
    <p:spTree>
      <p:nvGrpSpPr>
        <p:cNvPr id="1" name=""/>
        <p:cNvGrpSpPr/>
        <p:nvPr/>
      </p:nvGrpSpPr>
      <p:grpSpPr>
        <a:xfrm>
          <a:off x="0" y="0"/>
          <a:ext cx="0" cy="0"/>
          <a:chOff x="0" y="0"/>
          <a:chExt cx="0" cy="0"/>
        </a:xfrm>
      </p:grpSpPr>
      <p:sp>
        <p:nvSpPr>
          <p:cNvPr id="2" name="Text 0"/>
          <p:cNvSpPr/>
          <p:nvPr/>
        </p:nvSpPr>
        <p:spPr>
          <a:xfrm>
            <a:off x="548640" y="2377440"/>
            <a:ext cx="10972800" cy="365760"/>
          </a:xfrm>
          <a:prstGeom prst="rect">
            <a:avLst/>
          </a:prstGeom>
          <a:noFill/>
          <a:ln/>
        </p:spPr>
        <p:txBody>
          <a:bodyPr wrap="square" lIns="0" tIns="0" rIns="0" bIns="0" rtlCol="0" anchor="ctr"/>
          <a:lstStyle/>
          <a:p>
            <a:pPr indent="0" marL="0">
              <a:buNone/>
            </a:pPr>
            <a:r>
              <a:rPr lang="en-US" sz="1400" b="1" spc="600" kern="0" dirty="0">
                <a:solidFill>
                  <a:srgbClr val="0071E3"/>
                </a:solidFill>
                <a:latin typeface="Helvetica Neue" pitchFamily="34" charset="0"/>
                <a:ea typeface="Helvetica Neue" pitchFamily="34" charset="-122"/>
                <a:cs typeface="Helvetica Neue" pitchFamily="34" charset="-120"/>
              </a:rPr>
              <a:t>PART SEVEN</a:t>
            </a:r>
            <a:endParaRPr lang="en-US" sz="1400" dirty="0"/>
          </a:p>
        </p:txBody>
      </p:sp>
      <p:sp>
        <p:nvSpPr>
          <p:cNvPr id="3" name="Text 1"/>
          <p:cNvSpPr/>
          <p:nvPr/>
        </p:nvSpPr>
        <p:spPr>
          <a:xfrm>
            <a:off x="548640" y="2834640"/>
            <a:ext cx="10972800" cy="1280160"/>
          </a:xfrm>
          <a:prstGeom prst="rect">
            <a:avLst/>
          </a:prstGeom>
          <a:noFill/>
          <a:ln/>
        </p:spPr>
        <p:txBody>
          <a:bodyPr wrap="square" lIns="0" tIns="0" rIns="0" bIns="0" rtlCol="0" anchor="ctr"/>
          <a:lstStyle/>
          <a:p>
            <a:pPr indent="0" marL="0">
              <a:buNone/>
            </a:pPr>
            <a:r>
              <a:rPr lang="en-US" sz="5200" b="1" dirty="0">
                <a:solidFill>
                  <a:srgbClr val="FFFFFF"/>
                </a:solidFill>
                <a:latin typeface="Helvetica Neue" pitchFamily="34" charset="0"/>
                <a:ea typeface="Helvetica Neue" pitchFamily="34" charset="-122"/>
                <a:cs typeface="Helvetica Neue" pitchFamily="34" charset="-120"/>
              </a:rPr>
              <a:t>Privacy, Security &amp; Graveyards</a:t>
            </a:r>
            <a:endParaRPr lang="en-US" sz="5200" dirty="0"/>
          </a:p>
        </p:txBody>
      </p:sp>
      <p:sp>
        <p:nvSpPr>
          <p:cNvPr id="4" name="Text 2"/>
          <p:cNvSpPr/>
          <p:nvPr/>
        </p:nvSpPr>
        <p:spPr>
          <a:xfrm>
            <a:off x="548640" y="4114800"/>
            <a:ext cx="10972800" cy="548640"/>
          </a:xfrm>
          <a:prstGeom prst="rect">
            <a:avLst/>
          </a:prstGeom>
          <a:noFill/>
          <a:ln/>
        </p:spPr>
        <p:txBody>
          <a:bodyPr wrap="square" lIns="0" tIns="0" rIns="0" bIns="0" rtlCol="0" anchor="ctr"/>
          <a:lstStyle/>
          <a:p>
            <a:pPr indent="0" marL="0">
              <a:buNone/>
            </a:pPr>
            <a:r>
              <a:rPr lang="en-US" sz="1800" i="1" dirty="0">
                <a:solidFill>
                  <a:srgbClr val="D2D2D7"/>
                </a:solidFill>
                <a:latin typeface="Helvetica Neue" pitchFamily="34" charset="0"/>
                <a:ea typeface="Helvetica Neue" pitchFamily="34" charset="-122"/>
                <a:cs typeface="Helvetica Neue" pitchFamily="34" charset="-120"/>
              </a:rPr>
              <a:t>The data, the breaches, and the stranded users.</a:t>
            </a:r>
            <a:endParaRPr 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7 · THE COST OF CONVENIENCE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What your smart home knows about you</a:t>
            </a:r>
            <a:endParaRPr lang="en-US" sz="3600" dirty="0"/>
          </a:p>
        </p:txBody>
      </p:sp>
      <p:sp>
        <p:nvSpPr>
          <p:cNvPr id="4" name="Shape 2"/>
          <p:cNvSpPr/>
          <p:nvPr/>
        </p:nvSpPr>
        <p:spPr>
          <a:xfrm>
            <a:off x="548640" y="2011680"/>
            <a:ext cx="6858000" cy="822960"/>
          </a:xfrm>
          <a:prstGeom prst="rect">
            <a:avLst/>
          </a:prstGeom>
          <a:solidFill>
            <a:srgbClr val="F5F5F7"/>
          </a:solidFill>
          <a:ln w="12700">
            <a:solidFill>
              <a:srgbClr val="F5F5F7"/>
            </a:solidFill>
            <a:prstDash val="solid"/>
          </a:ln>
        </p:spPr>
      </p:sp>
      <p:sp>
        <p:nvSpPr>
          <p:cNvPr id="5" name="Shape 3"/>
          <p:cNvSpPr/>
          <p:nvPr/>
        </p:nvSpPr>
        <p:spPr>
          <a:xfrm>
            <a:off x="548640" y="2011680"/>
            <a:ext cx="91440" cy="822960"/>
          </a:xfrm>
          <a:prstGeom prst="rect">
            <a:avLst/>
          </a:prstGeom>
          <a:solidFill>
            <a:srgbClr val="FF453A"/>
          </a:solidFill>
          <a:ln w="12700">
            <a:solidFill>
              <a:srgbClr val="FF453A"/>
            </a:solidFill>
            <a:prstDash val="solid"/>
          </a:ln>
        </p:spPr>
      </p:sp>
      <p:sp>
        <p:nvSpPr>
          <p:cNvPr id="6" name="Text 4"/>
          <p:cNvSpPr/>
          <p:nvPr/>
        </p:nvSpPr>
        <p:spPr>
          <a:xfrm>
            <a:off x="777240" y="2103120"/>
            <a:ext cx="649224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Voice recordings</a:t>
            </a:r>
            <a:endParaRPr lang="en-US" sz="1400" dirty="0"/>
          </a:p>
        </p:txBody>
      </p:sp>
      <p:sp>
        <p:nvSpPr>
          <p:cNvPr id="7" name="Text 5"/>
          <p:cNvSpPr/>
          <p:nvPr/>
        </p:nvSpPr>
        <p:spPr>
          <a:xfrm>
            <a:off x="777240" y="2423160"/>
            <a:ext cx="6492240" cy="4572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Cloud assistants ship every wake-word event to the cloud. Until 2023, humans reviewed samples.</a:t>
            </a:r>
            <a:endParaRPr lang="en-US" sz="1200" dirty="0"/>
          </a:p>
        </p:txBody>
      </p:sp>
      <p:sp>
        <p:nvSpPr>
          <p:cNvPr id="8" name="Shape 6"/>
          <p:cNvSpPr/>
          <p:nvPr/>
        </p:nvSpPr>
        <p:spPr>
          <a:xfrm>
            <a:off x="548640" y="2971800"/>
            <a:ext cx="6858000" cy="822960"/>
          </a:xfrm>
          <a:prstGeom prst="rect">
            <a:avLst/>
          </a:prstGeom>
          <a:solidFill>
            <a:srgbClr val="F5F5F7"/>
          </a:solidFill>
          <a:ln w="12700">
            <a:solidFill>
              <a:srgbClr val="F5F5F7"/>
            </a:solidFill>
            <a:prstDash val="solid"/>
          </a:ln>
        </p:spPr>
      </p:sp>
      <p:sp>
        <p:nvSpPr>
          <p:cNvPr id="9" name="Shape 7"/>
          <p:cNvSpPr/>
          <p:nvPr/>
        </p:nvSpPr>
        <p:spPr>
          <a:xfrm>
            <a:off x="548640" y="2971800"/>
            <a:ext cx="91440" cy="822960"/>
          </a:xfrm>
          <a:prstGeom prst="rect">
            <a:avLst/>
          </a:prstGeom>
          <a:solidFill>
            <a:srgbClr val="FF453A"/>
          </a:solidFill>
          <a:ln w="12700">
            <a:solidFill>
              <a:srgbClr val="FF453A"/>
            </a:solidFill>
            <a:prstDash val="solid"/>
          </a:ln>
        </p:spPr>
      </p:sp>
      <p:sp>
        <p:nvSpPr>
          <p:cNvPr id="10" name="Text 8"/>
          <p:cNvSpPr/>
          <p:nvPr/>
        </p:nvSpPr>
        <p:spPr>
          <a:xfrm>
            <a:off x="777240" y="3063240"/>
            <a:ext cx="649224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Camera footage</a:t>
            </a:r>
            <a:endParaRPr lang="en-US" sz="1400" dirty="0"/>
          </a:p>
        </p:txBody>
      </p:sp>
      <p:sp>
        <p:nvSpPr>
          <p:cNvPr id="11" name="Text 9"/>
          <p:cNvSpPr/>
          <p:nvPr/>
        </p:nvSpPr>
        <p:spPr>
          <a:xfrm>
            <a:off x="777240" y="3383280"/>
            <a:ext cx="6492240" cy="4572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Ring shared with police across 2,000+ jurisdictions before 2024 policy reversals.</a:t>
            </a:r>
            <a:endParaRPr lang="en-US" sz="1200" dirty="0"/>
          </a:p>
        </p:txBody>
      </p:sp>
      <p:sp>
        <p:nvSpPr>
          <p:cNvPr id="12" name="Shape 10"/>
          <p:cNvSpPr/>
          <p:nvPr/>
        </p:nvSpPr>
        <p:spPr>
          <a:xfrm>
            <a:off x="548640" y="3931920"/>
            <a:ext cx="6858000" cy="822960"/>
          </a:xfrm>
          <a:prstGeom prst="rect">
            <a:avLst/>
          </a:prstGeom>
          <a:solidFill>
            <a:srgbClr val="F5F5F7"/>
          </a:solidFill>
          <a:ln w="12700">
            <a:solidFill>
              <a:srgbClr val="F5F5F7"/>
            </a:solidFill>
            <a:prstDash val="solid"/>
          </a:ln>
        </p:spPr>
      </p:sp>
      <p:sp>
        <p:nvSpPr>
          <p:cNvPr id="13" name="Shape 11"/>
          <p:cNvSpPr/>
          <p:nvPr/>
        </p:nvSpPr>
        <p:spPr>
          <a:xfrm>
            <a:off x="548640" y="3931920"/>
            <a:ext cx="91440" cy="822960"/>
          </a:xfrm>
          <a:prstGeom prst="rect">
            <a:avLst/>
          </a:prstGeom>
          <a:solidFill>
            <a:srgbClr val="FF453A"/>
          </a:solidFill>
          <a:ln w="12700">
            <a:solidFill>
              <a:srgbClr val="FF453A"/>
            </a:solidFill>
            <a:prstDash val="solid"/>
          </a:ln>
        </p:spPr>
      </p:sp>
      <p:sp>
        <p:nvSpPr>
          <p:cNvPr id="14" name="Text 12"/>
          <p:cNvSpPr/>
          <p:nvPr/>
        </p:nvSpPr>
        <p:spPr>
          <a:xfrm>
            <a:off x="777240" y="4023360"/>
            <a:ext cx="649224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Occupancy patterns</a:t>
            </a:r>
            <a:endParaRPr lang="en-US" sz="1400" dirty="0"/>
          </a:p>
        </p:txBody>
      </p:sp>
      <p:sp>
        <p:nvSpPr>
          <p:cNvPr id="15" name="Text 13"/>
          <p:cNvSpPr/>
          <p:nvPr/>
        </p:nvSpPr>
        <p:spPr>
          <a:xfrm>
            <a:off x="777240" y="4343400"/>
            <a:ext cx="6492240" cy="4572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Sleep, wake, leave, return - your motion sensors create a behavior profile.</a:t>
            </a:r>
            <a:endParaRPr lang="en-US" sz="1200" dirty="0"/>
          </a:p>
        </p:txBody>
      </p:sp>
      <p:sp>
        <p:nvSpPr>
          <p:cNvPr id="16" name="Shape 14"/>
          <p:cNvSpPr/>
          <p:nvPr/>
        </p:nvSpPr>
        <p:spPr>
          <a:xfrm>
            <a:off x="548640" y="4892040"/>
            <a:ext cx="6858000" cy="822960"/>
          </a:xfrm>
          <a:prstGeom prst="rect">
            <a:avLst/>
          </a:prstGeom>
          <a:solidFill>
            <a:srgbClr val="F5F5F7"/>
          </a:solidFill>
          <a:ln w="12700">
            <a:solidFill>
              <a:srgbClr val="F5F5F7"/>
            </a:solidFill>
            <a:prstDash val="solid"/>
          </a:ln>
        </p:spPr>
      </p:sp>
      <p:sp>
        <p:nvSpPr>
          <p:cNvPr id="17" name="Shape 15"/>
          <p:cNvSpPr/>
          <p:nvPr/>
        </p:nvSpPr>
        <p:spPr>
          <a:xfrm>
            <a:off x="548640" y="4892040"/>
            <a:ext cx="91440" cy="822960"/>
          </a:xfrm>
          <a:prstGeom prst="rect">
            <a:avLst/>
          </a:prstGeom>
          <a:solidFill>
            <a:srgbClr val="FF453A"/>
          </a:solidFill>
          <a:ln w="12700">
            <a:solidFill>
              <a:srgbClr val="FF453A"/>
            </a:solidFill>
            <a:prstDash val="solid"/>
          </a:ln>
        </p:spPr>
      </p:sp>
      <p:sp>
        <p:nvSpPr>
          <p:cNvPr id="18" name="Text 16"/>
          <p:cNvSpPr/>
          <p:nvPr/>
        </p:nvSpPr>
        <p:spPr>
          <a:xfrm>
            <a:off x="777240" y="4983480"/>
            <a:ext cx="649224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Network metadata</a:t>
            </a:r>
            <a:endParaRPr lang="en-US" sz="1400" dirty="0"/>
          </a:p>
        </p:txBody>
      </p:sp>
      <p:sp>
        <p:nvSpPr>
          <p:cNvPr id="19" name="Text 17"/>
          <p:cNvSpPr/>
          <p:nvPr/>
        </p:nvSpPr>
        <p:spPr>
          <a:xfrm>
            <a:off x="777240" y="5303520"/>
            <a:ext cx="6492240" cy="4572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Even encrypted traffic reveals device types, vendors, and usage windows.</a:t>
            </a:r>
            <a:endParaRPr lang="en-US" sz="1200" dirty="0"/>
          </a:p>
        </p:txBody>
      </p:sp>
      <p:sp>
        <p:nvSpPr>
          <p:cNvPr id="20" name="Shape 18"/>
          <p:cNvSpPr/>
          <p:nvPr/>
        </p:nvSpPr>
        <p:spPr>
          <a:xfrm>
            <a:off x="7680960" y="2011680"/>
            <a:ext cx="3931920" cy="3931920"/>
          </a:xfrm>
          <a:prstGeom prst="rect">
            <a:avLst/>
          </a:prstGeom>
          <a:solidFill>
            <a:srgbClr val="1D1D1F"/>
          </a:solidFill>
          <a:ln w="12700">
            <a:solidFill>
              <a:srgbClr val="1D1D1F"/>
            </a:solidFill>
            <a:prstDash val="solid"/>
          </a:ln>
        </p:spPr>
      </p:sp>
      <p:sp>
        <p:nvSpPr>
          <p:cNvPr id="21" name="Text 19"/>
          <p:cNvSpPr/>
          <p:nvPr/>
        </p:nvSpPr>
        <p:spPr>
          <a:xfrm>
            <a:off x="7863840" y="2148840"/>
            <a:ext cx="3657600" cy="365760"/>
          </a:xfrm>
          <a:prstGeom prst="rect">
            <a:avLst/>
          </a:prstGeom>
          <a:noFill/>
          <a:ln/>
        </p:spPr>
        <p:txBody>
          <a:bodyPr wrap="square" lIns="0" tIns="0" rIns="0" bIns="0" rtlCol="0" anchor="ctr"/>
          <a:lstStyle/>
          <a:p>
            <a:pPr indent="0" marL="0">
              <a:buNone/>
            </a:pPr>
            <a:r>
              <a:rPr lang="en-US" sz="1300" b="1" spc="300" kern="0" dirty="0">
                <a:solidFill>
                  <a:srgbClr val="30D158"/>
                </a:solidFill>
                <a:latin typeface="Helvetica Neue" pitchFamily="34" charset="0"/>
                <a:ea typeface="Helvetica Neue" pitchFamily="34" charset="-122"/>
                <a:cs typeface="Helvetica Neue" pitchFamily="34" charset="-120"/>
              </a:rPr>
              <a:t>What you can do</a:t>
            </a:r>
            <a:endParaRPr lang="en-US" sz="1300" dirty="0"/>
          </a:p>
        </p:txBody>
      </p:sp>
      <p:sp>
        <p:nvSpPr>
          <p:cNvPr id="22" name="Text 20"/>
          <p:cNvSpPr/>
          <p:nvPr/>
        </p:nvSpPr>
        <p:spPr>
          <a:xfrm>
            <a:off x="7863840" y="2606040"/>
            <a:ext cx="3657600" cy="3200400"/>
          </a:xfrm>
          <a:prstGeom prst="rect">
            <a:avLst/>
          </a:prstGeom>
          <a:noFill/>
          <a:ln/>
        </p:spPr>
        <p:txBody>
          <a:bodyPr wrap="square" lIns="0" tIns="0" rIns="0" bIns="0" rtlCol="0" anchor="ctr"/>
          <a:lstStyle/>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Prefer local-control devices when possible</a:t>
            </a:r>
            <a:endParaRPr lang="en-US" sz="1200" dirty="0"/>
          </a:p>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Use Matter / HomeKit for sensors and bulbs</a:t>
            </a:r>
            <a:endParaRPr lang="en-US" sz="1200" dirty="0"/>
          </a:p>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Put smart-home gear on an IoT VLAN</a:t>
            </a:r>
            <a:endParaRPr lang="en-US" sz="1200" dirty="0"/>
          </a:p>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Disable cloud history features you don't need</a:t>
            </a:r>
            <a:endParaRPr lang="en-US" sz="1200" dirty="0"/>
          </a:p>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Review camera sharing settings annually</a:t>
            </a:r>
            <a:endParaRPr lang="en-US" sz="1200" dirty="0"/>
          </a:p>
          <a:p>
            <a:pPr marL="342900" indent="-342900">
              <a:spcAft>
                <a:spcPts val="600"/>
              </a:spcAft>
              <a:buSzPct val="100000"/>
              <a:buChar char="●"/>
            </a:pPr>
            <a:r>
              <a:rPr lang="en-US" sz="1200" dirty="0">
                <a:solidFill>
                  <a:srgbClr val="FFFFFF"/>
                </a:solidFill>
                <a:latin typeface="Helvetica Neue" pitchFamily="34" charset="0"/>
                <a:ea typeface="Helvetica Neue" pitchFamily="34" charset="-122"/>
                <a:cs typeface="Helvetica Neue" pitchFamily="34" charset="-120"/>
              </a:rPr>
              <a:t>Choose vendors with end-to-end encryption</a:t>
            </a:r>
            <a:endParaRPr lang="en-US" sz="1200" dirty="0"/>
          </a:p>
        </p:txBody>
      </p:sp>
      <p:sp>
        <p:nvSpPr>
          <p:cNvPr id="23" name="Shape 21"/>
          <p:cNvSpPr/>
          <p:nvPr/>
        </p:nvSpPr>
        <p:spPr>
          <a:xfrm>
            <a:off x="548640" y="6446520"/>
            <a:ext cx="11064240" cy="0"/>
          </a:xfrm>
          <a:prstGeom prst="line">
            <a:avLst/>
          </a:prstGeom>
          <a:noFill/>
          <a:ln w="9525">
            <a:solidFill>
              <a:srgbClr val="D2D2D7"/>
            </a:solidFill>
            <a:prstDash val="solid"/>
          </a:ln>
        </p:spPr>
      </p:sp>
      <p:sp>
        <p:nvSpPr>
          <p:cNvPr id="24" name="Text 22"/>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5" name="Text 23"/>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Privacy</a:t>
            </a:r>
            <a:endParaRPr lang="en-US" sz="900" dirty="0"/>
          </a:p>
        </p:txBody>
      </p:sp>
      <p:sp>
        <p:nvSpPr>
          <p:cNvPr id="26" name="Text 24"/>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29</a:t>
            </a:r>
            <a:endParaRPr lang="en-US" sz="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7 · THE GRAVEYARD</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Products that took users with them</a:t>
            </a:r>
            <a:endParaRPr lang="en-US" sz="3600" dirty="0"/>
          </a:p>
        </p:txBody>
      </p:sp>
      <p:sp>
        <p:nvSpPr>
          <p:cNvPr id="4" name="Shape 2"/>
          <p:cNvSpPr/>
          <p:nvPr/>
        </p:nvSpPr>
        <p:spPr>
          <a:xfrm>
            <a:off x="548640" y="2194560"/>
            <a:ext cx="3566160" cy="1783080"/>
          </a:xfrm>
          <a:prstGeom prst="rect">
            <a:avLst/>
          </a:prstGeom>
          <a:solidFill>
            <a:srgbClr val="F5F5F7"/>
          </a:solidFill>
          <a:ln w="12700">
            <a:solidFill>
              <a:srgbClr val="F5F5F7"/>
            </a:solidFill>
            <a:prstDash val="solid"/>
          </a:ln>
        </p:spPr>
      </p:sp>
      <p:pic>
        <p:nvPicPr>
          <p:cNvPr id="5" name="Image 0" descr="preencoded.png">    </p:cNvPr>
          <p:cNvPicPr>
            <a:picLocks noChangeAspect="1"/>
          </p:cNvPicPr>
          <p:nvPr/>
        </p:nvPicPr>
        <p:blipFill>
          <a:blip r:embed="rId1"/>
          <a:stretch>
            <a:fillRect/>
          </a:stretch>
        </p:blipFill>
        <p:spPr>
          <a:xfrm>
            <a:off x="822960" y="2423160"/>
            <a:ext cx="384048" cy="384048"/>
          </a:xfrm>
          <a:prstGeom prst="rect">
            <a:avLst/>
          </a:prstGeom>
        </p:spPr>
      </p:pic>
      <p:sp>
        <p:nvSpPr>
          <p:cNvPr id="6" name="Text 3"/>
          <p:cNvSpPr/>
          <p:nvPr/>
        </p:nvSpPr>
        <p:spPr>
          <a:xfrm>
            <a:off x="1417320" y="2377440"/>
            <a:ext cx="265176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Revolv</a:t>
            </a:r>
            <a:endParaRPr lang="en-US" sz="1600" dirty="0"/>
          </a:p>
        </p:txBody>
      </p:sp>
      <p:sp>
        <p:nvSpPr>
          <p:cNvPr id="7" name="Text 4"/>
          <p:cNvSpPr/>
          <p:nvPr/>
        </p:nvSpPr>
        <p:spPr>
          <a:xfrm>
            <a:off x="1417320" y="2743200"/>
            <a:ext cx="2651760" cy="274320"/>
          </a:xfrm>
          <a:prstGeom prst="rect">
            <a:avLst/>
          </a:prstGeom>
          <a:noFill/>
          <a:ln/>
        </p:spPr>
        <p:txBody>
          <a:bodyPr wrap="square" lIns="0" tIns="0" rIns="0" bIns="0" rtlCol="0" anchor="ctr"/>
          <a:lstStyle/>
          <a:p>
            <a:pPr indent="0" marL="0">
              <a:buNone/>
            </a:pPr>
            <a:r>
              <a:rPr lang="en-US" sz="1100" b="1" dirty="0">
                <a:solidFill>
                  <a:srgbClr val="FF453A"/>
                </a:solidFill>
                <a:latin typeface="Helvetica Neue" pitchFamily="34" charset="0"/>
                <a:ea typeface="Helvetica Neue" pitchFamily="34" charset="-122"/>
                <a:cs typeface="Helvetica Neue" pitchFamily="34" charset="-120"/>
              </a:rPr>
              <a:t>R.I.P. 2016</a:t>
            </a:r>
            <a:endParaRPr lang="en-US" sz="1100" dirty="0"/>
          </a:p>
        </p:txBody>
      </p:sp>
      <p:sp>
        <p:nvSpPr>
          <p:cNvPr id="8" name="Text 5"/>
          <p:cNvSpPr/>
          <p:nvPr/>
        </p:nvSpPr>
        <p:spPr>
          <a:xfrm>
            <a:off x="822960" y="3063240"/>
            <a:ext cx="3108960" cy="86868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Nest bought them, then bricked the hub via firmware kill. Industry-changing scandal.</a:t>
            </a:r>
            <a:endParaRPr lang="en-US" sz="1100" dirty="0"/>
          </a:p>
        </p:txBody>
      </p:sp>
      <p:sp>
        <p:nvSpPr>
          <p:cNvPr id="9" name="Shape 6"/>
          <p:cNvSpPr/>
          <p:nvPr/>
        </p:nvSpPr>
        <p:spPr>
          <a:xfrm>
            <a:off x="4297680" y="2194560"/>
            <a:ext cx="3566160" cy="1783080"/>
          </a:xfrm>
          <a:prstGeom prst="rect">
            <a:avLst/>
          </a:prstGeom>
          <a:solidFill>
            <a:srgbClr val="F5F5F7"/>
          </a:solidFill>
          <a:ln w="12700">
            <a:solidFill>
              <a:srgbClr val="F5F5F7"/>
            </a:solidFill>
            <a:prstDash val="solid"/>
          </a:ln>
        </p:spPr>
      </p:sp>
      <p:pic>
        <p:nvPicPr>
          <p:cNvPr id="10" name="Image 1" descr="preencoded.png">    </p:cNvPr>
          <p:cNvPicPr>
            <a:picLocks noChangeAspect="1"/>
          </p:cNvPicPr>
          <p:nvPr/>
        </p:nvPicPr>
        <p:blipFill>
          <a:blip r:embed="rId2"/>
          <a:stretch>
            <a:fillRect/>
          </a:stretch>
        </p:blipFill>
        <p:spPr>
          <a:xfrm>
            <a:off x="4572000" y="2423160"/>
            <a:ext cx="384048" cy="384048"/>
          </a:xfrm>
          <a:prstGeom prst="rect">
            <a:avLst/>
          </a:prstGeom>
        </p:spPr>
      </p:pic>
      <p:sp>
        <p:nvSpPr>
          <p:cNvPr id="11" name="Text 7"/>
          <p:cNvSpPr/>
          <p:nvPr/>
        </p:nvSpPr>
        <p:spPr>
          <a:xfrm>
            <a:off x="5166360" y="2377440"/>
            <a:ext cx="265176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Lowe's Iris</a:t>
            </a:r>
            <a:endParaRPr lang="en-US" sz="1600" dirty="0"/>
          </a:p>
        </p:txBody>
      </p:sp>
      <p:sp>
        <p:nvSpPr>
          <p:cNvPr id="12" name="Text 8"/>
          <p:cNvSpPr/>
          <p:nvPr/>
        </p:nvSpPr>
        <p:spPr>
          <a:xfrm>
            <a:off x="5166360" y="2743200"/>
            <a:ext cx="2651760" cy="274320"/>
          </a:xfrm>
          <a:prstGeom prst="rect">
            <a:avLst/>
          </a:prstGeom>
          <a:noFill/>
          <a:ln/>
        </p:spPr>
        <p:txBody>
          <a:bodyPr wrap="square" lIns="0" tIns="0" rIns="0" bIns="0" rtlCol="0" anchor="ctr"/>
          <a:lstStyle/>
          <a:p>
            <a:pPr indent="0" marL="0">
              <a:buNone/>
            </a:pPr>
            <a:r>
              <a:rPr lang="en-US" sz="1100" b="1" dirty="0">
                <a:solidFill>
                  <a:srgbClr val="FF453A"/>
                </a:solidFill>
                <a:latin typeface="Helvetica Neue" pitchFamily="34" charset="0"/>
                <a:ea typeface="Helvetica Neue" pitchFamily="34" charset="-122"/>
                <a:cs typeface="Helvetica Neue" pitchFamily="34" charset="-120"/>
              </a:rPr>
              <a:t>R.I.P. 2019</a:t>
            </a:r>
            <a:endParaRPr lang="en-US" sz="1100" dirty="0"/>
          </a:p>
        </p:txBody>
      </p:sp>
      <p:sp>
        <p:nvSpPr>
          <p:cNvPr id="13" name="Text 9"/>
          <p:cNvSpPr/>
          <p:nvPr/>
        </p:nvSpPr>
        <p:spPr>
          <a:xfrm>
            <a:off x="4572000" y="3063240"/>
            <a:ext cx="3108960" cy="86868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Closed with 30 days notice. Hubs and devices became paperweights overnight.</a:t>
            </a:r>
            <a:endParaRPr lang="en-US" sz="1100" dirty="0"/>
          </a:p>
        </p:txBody>
      </p:sp>
      <p:sp>
        <p:nvSpPr>
          <p:cNvPr id="14" name="Shape 10"/>
          <p:cNvSpPr/>
          <p:nvPr/>
        </p:nvSpPr>
        <p:spPr>
          <a:xfrm>
            <a:off x="8046720" y="2194560"/>
            <a:ext cx="3566160" cy="1783080"/>
          </a:xfrm>
          <a:prstGeom prst="rect">
            <a:avLst/>
          </a:prstGeom>
          <a:solidFill>
            <a:srgbClr val="F5F5F7"/>
          </a:solidFill>
          <a:ln w="12700">
            <a:solidFill>
              <a:srgbClr val="F5F5F7"/>
            </a:solidFill>
            <a:prstDash val="solid"/>
          </a:ln>
        </p:spPr>
      </p:sp>
      <p:pic>
        <p:nvPicPr>
          <p:cNvPr id="15" name="Image 2" descr="preencoded.png">    </p:cNvPr>
          <p:cNvPicPr>
            <a:picLocks noChangeAspect="1"/>
          </p:cNvPicPr>
          <p:nvPr/>
        </p:nvPicPr>
        <p:blipFill>
          <a:blip r:embed="rId3"/>
          <a:stretch>
            <a:fillRect/>
          </a:stretch>
        </p:blipFill>
        <p:spPr>
          <a:xfrm>
            <a:off x="8321040" y="2423160"/>
            <a:ext cx="384048" cy="384048"/>
          </a:xfrm>
          <a:prstGeom prst="rect">
            <a:avLst/>
          </a:prstGeom>
        </p:spPr>
      </p:pic>
      <p:sp>
        <p:nvSpPr>
          <p:cNvPr id="16" name="Text 11"/>
          <p:cNvSpPr/>
          <p:nvPr/>
        </p:nvSpPr>
        <p:spPr>
          <a:xfrm>
            <a:off x="8915400" y="2377440"/>
            <a:ext cx="265176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Wink</a:t>
            </a:r>
            <a:endParaRPr lang="en-US" sz="1600" dirty="0"/>
          </a:p>
        </p:txBody>
      </p:sp>
      <p:sp>
        <p:nvSpPr>
          <p:cNvPr id="17" name="Text 12"/>
          <p:cNvSpPr/>
          <p:nvPr/>
        </p:nvSpPr>
        <p:spPr>
          <a:xfrm>
            <a:off x="8915400" y="2743200"/>
            <a:ext cx="2651760" cy="274320"/>
          </a:xfrm>
          <a:prstGeom prst="rect">
            <a:avLst/>
          </a:prstGeom>
          <a:noFill/>
          <a:ln/>
        </p:spPr>
        <p:txBody>
          <a:bodyPr wrap="square" lIns="0" tIns="0" rIns="0" bIns="0" rtlCol="0" anchor="ctr"/>
          <a:lstStyle/>
          <a:p>
            <a:pPr indent="0" marL="0">
              <a:buNone/>
            </a:pPr>
            <a:r>
              <a:rPr lang="en-US" sz="1100" b="1" dirty="0">
                <a:solidFill>
                  <a:srgbClr val="FF453A"/>
                </a:solidFill>
                <a:latin typeface="Helvetica Neue" pitchFamily="34" charset="0"/>
                <a:ea typeface="Helvetica Neue" pitchFamily="34" charset="-122"/>
                <a:cs typeface="Helvetica Neue" pitchFamily="34" charset="-120"/>
              </a:rPr>
              <a:t>R.I.P. 2020</a:t>
            </a:r>
            <a:endParaRPr lang="en-US" sz="1100" dirty="0"/>
          </a:p>
        </p:txBody>
      </p:sp>
      <p:sp>
        <p:nvSpPr>
          <p:cNvPr id="18" name="Text 13"/>
          <p:cNvSpPr/>
          <p:nvPr/>
        </p:nvSpPr>
        <p:spPr>
          <a:xfrm>
            <a:off x="8321040" y="3063240"/>
            <a:ext cx="3108960" cy="86868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Suddenly imposed a $5/mo fee. Users walked. Status: barely operating.</a:t>
            </a:r>
            <a:endParaRPr lang="en-US" sz="1100" dirty="0"/>
          </a:p>
        </p:txBody>
      </p:sp>
      <p:sp>
        <p:nvSpPr>
          <p:cNvPr id="19" name="Shape 14"/>
          <p:cNvSpPr/>
          <p:nvPr/>
        </p:nvSpPr>
        <p:spPr>
          <a:xfrm>
            <a:off x="548640" y="4160520"/>
            <a:ext cx="3566160" cy="1783080"/>
          </a:xfrm>
          <a:prstGeom prst="rect">
            <a:avLst/>
          </a:prstGeom>
          <a:solidFill>
            <a:srgbClr val="F5F5F7"/>
          </a:solidFill>
          <a:ln w="12700">
            <a:solidFill>
              <a:srgbClr val="F5F5F7"/>
            </a:solidFill>
            <a:prstDash val="solid"/>
          </a:ln>
        </p:spPr>
      </p:sp>
      <p:pic>
        <p:nvPicPr>
          <p:cNvPr id="20" name="Image 3" descr="preencoded.png">    </p:cNvPr>
          <p:cNvPicPr>
            <a:picLocks noChangeAspect="1"/>
          </p:cNvPicPr>
          <p:nvPr/>
        </p:nvPicPr>
        <p:blipFill>
          <a:blip r:embed="rId4"/>
          <a:stretch>
            <a:fillRect/>
          </a:stretch>
        </p:blipFill>
        <p:spPr>
          <a:xfrm>
            <a:off x="822960" y="4389120"/>
            <a:ext cx="384048" cy="384048"/>
          </a:xfrm>
          <a:prstGeom prst="rect">
            <a:avLst/>
          </a:prstGeom>
        </p:spPr>
      </p:pic>
      <p:sp>
        <p:nvSpPr>
          <p:cNvPr id="21" name="Text 15"/>
          <p:cNvSpPr/>
          <p:nvPr/>
        </p:nvSpPr>
        <p:spPr>
          <a:xfrm>
            <a:off x="1417320" y="4343400"/>
            <a:ext cx="265176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Stringify</a:t>
            </a:r>
            <a:endParaRPr lang="en-US" sz="1600" dirty="0"/>
          </a:p>
        </p:txBody>
      </p:sp>
      <p:sp>
        <p:nvSpPr>
          <p:cNvPr id="22" name="Text 16"/>
          <p:cNvSpPr/>
          <p:nvPr/>
        </p:nvSpPr>
        <p:spPr>
          <a:xfrm>
            <a:off x="1417320" y="4709160"/>
            <a:ext cx="2651760" cy="274320"/>
          </a:xfrm>
          <a:prstGeom prst="rect">
            <a:avLst/>
          </a:prstGeom>
          <a:noFill/>
          <a:ln/>
        </p:spPr>
        <p:txBody>
          <a:bodyPr wrap="square" lIns="0" tIns="0" rIns="0" bIns="0" rtlCol="0" anchor="ctr"/>
          <a:lstStyle/>
          <a:p>
            <a:pPr indent="0" marL="0">
              <a:buNone/>
            </a:pPr>
            <a:r>
              <a:rPr lang="en-US" sz="1100" b="1" dirty="0">
                <a:solidFill>
                  <a:srgbClr val="FF453A"/>
                </a:solidFill>
                <a:latin typeface="Helvetica Neue" pitchFamily="34" charset="0"/>
                <a:ea typeface="Helvetica Neue" pitchFamily="34" charset="-122"/>
                <a:cs typeface="Helvetica Neue" pitchFamily="34" charset="-120"/>
              </a:rPr>
              <a:t>R.I.P. 2018</a:t>
            </a:r>
            <a:endParaRPr lang="en-US" sz="1100" dirty="0"/>
          </a:p>
        </p:txBody>
      </p:sp>
      <p:sp>
        <p:nvSpPr>
          <p:cNvPr id="23" name="Text 17"/>
          <p:cNvSpPr/>
          <p:nvPr/>
        </p:nvSpPr>
        <p:spPr>
          <a:xfrm>
            <a:off x="822960" y="5029200"/>
            <a:ext cx="3108960" cy="86868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If-this-then-that competitor. Free, beloved, then deleted.</a:t>
            </a:r>
            <a:endParaRPr lang="en-US" sz="1100" dirty="0"/>
          </a:p>
        </p:txBody>
      </p:sp>
      <p:sp>
        <p:nvSpPr>
          <p:cNvPr id="24" name="Shape 18"/>
          <p:cNvSpPr/>
          <p:nvPr/>
        </p:nvSpPr>
        <p:spPr>
          <a:xfrm>
            <a:off x="4297680" y="4160520"/>
            <a:ext cx="3566160" cy="1783080"/>
          </a:xfrm>
          <a:prstGeom prst="rect">
            <a:avLst/>
          </a:prstGeom>
          <a:solidFill>
            <a:srgbClr val="F5F5F7"/>
          </a:solidFill>
          <a:ln w="12700">
            <a:solidFill>
              <a:srgbClr val="F5F5F7"/>
            </a:solidFill>
            <a:prstDash val="solid"/>
          </a:ln>
        </p:spPr>
      </p:sp>
      <p:pic>
        <p:nvPicPr>
          <p:cNvPr id="25" name="Image 4" descr="preencoded.png">    </p:cNvPr>
          <p:cNvPicPr>
            <a:picLocks noChangeAspect="1"/>
          </p:cNvPicPr>
          <p:nvPr/>
        </p:nvPicPr>
        <p:blipFill>
          <a:blip r:embed="rId5"/>
          <a:stretch>
            <a:fillRect/>
          </a:stretch>
        </p:blipFill>
        <p:spPr>
          <a:xfrm>
            <a:off x="4572000" y="4389120"/>
            <a:ext cx="384048" cy="384048"/>
          </a:xfrm>
          <a:prstGeom prst="rect">
            <a:avLst/>
          </a:prstGeom>
        </p:spPr>
      </p:pic>
      <p:sp>
        <p:nvSpPr>
          <p:cNvPr id="26" name="Text 19"/>
          <p:cNvSpPr/>
          <p:nvPr/>
        </p:nvSpPr>
        <p:spPr>
          <a:xfrm>
            <a:off x="5166360" y="4343400"/>
            <a:ext cx="265176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Insteon</a:t>
            </a:r>
            <a:endParaRPr lang="en-US" sz="1600" dirty="0"/>
          </a:p>
        </p:txBody>
      </p:sp>
      <p:sp>
        <p:nvSpPr>
          <p:cNvPr id="27" name="Text 20"/>
          <p:cNvSpPr/>
          <p:nvPr/>
        </p:nvSpPr>
        <p:spPr>
          <a:xfrm>
            <a:off x="5166360" y="4709160"/>
            <a:ext cx="2651760" cy="274320"/>
          </a:xfrm>
          <a:prstGeom prst="rect">
            <a:avLst/>
          </a:prstGeom>
          <a:noFill/>
          <a:ln/>
        </p:spPr>
        <p:txBody>
          <a:bodyPr wrap="square" lIns="0" tIns="0" rIns="0" bIns="0" rtlCol="0" anchor="ctr"/>
          <a:lstStyle/>
          <a:p>
            <a:pPr indent="0" marL="0">
              <a:buNone/>
            </a:pPr>
            <a:r>
              <a:rPr lang="en-US" sz="1100" b="1" dirty="0">
                <a:solidFill>
                  <a:srgbClr val="FF453A"/>
                </a:solidFill>
                <a:latin typeface="Helvetica Neue" pitchFamily="34" charset="0"/>
                <a:ea typeface="Helvetica Neue" pitchFamily="34" charset="-122"/>
                <a:cs typeface="Helvetica Neue" pitchFamily="34" charset="-120"/>
              </a:rPr>
              <a:t>R.I.P. 2022 / 2024</a:t>
            </a:r>
            <a:endParaRPr lang="en-US" sz="1100" dirty="0"/>
          </a:p>
        </p:txBody>
      </p:sp>
      <p:sp>
        <p:nvSpPr>
          <p:cNvPr id="28" name="Text 21"/>
          <p:cNvSpPr/>
          <p:nvPr/>
        </p:nvSpPr>
        <p:spPr>
          <a:xfrm>
            <a:off x="4572000" y="5029200"/>
            <a:ext cx="3108960" cy="86868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Servers went dark twice. Second time bricked the cloud-dependent fleet again.</a:t>
            </a:r>
            <a:endParaRPr lang="en-US" sz="1100" dirty="0"/>
          </a:p>
        </p:txBody>
      </p:sp>
      <p:sp>
        <p:nvSpPr>
          <p:cNvPr id="29" name="Shape 22"/>
          <p:cNvSpPr/>
          <p:nvPr/>
        </p:nvSpPr>
        <p:spPr>
          <a:xfrm>
            <a:off x="8046720" y="4160520"/>
            <a:ext cx="3566160" cy="1783080"/>
          </a:xfrm>
          <a:prstGeom prst="rect">
            <a:avLst/>
          </a:prstGeom>
          <a:solidFill>
            <a:srgbClr val="F5F5F7"/>
          </a:solidFill>
          <a:ln w="12700">
            <a:solidFill>
              <a:srgbClr val="F5F5F7"/>
            </a:solidFill>
            <a:prstDash val="solid"/>
          </a:ln>
        </p:spPr>
      </p:sp>
      <p:pic>
        <p:nvPicPr>
          <p:cNvPr id="30" name="Image 5" descr="preencoded.png">    </p:cNvPr>
          <p:cNvPicPr>
            <a:picLocks noChangeAspect="1"/>
          </p:cNvPicPr>
          <p:nvPr/>
        </p:nvPicPr>
        <p:blipFill>
          <a:blip r:embed="rId6"/>
          <a:stretch>
            <a:fillRect/>
          </a:stretch>
        </p:blipFill>
        <p:spPr>
          <a:xfrm>
            <a:off x="8321040" y="4389120"/>
            <a:ext cx="384048" cy="384048"/>
          </a:xfrm>
          <a:prstGeom prst="rect">
            <a:avLst/>
          </a:prstGeom>
        </p:spPr>
      </p:pic>
      <p:sp>
        <p:nvSpPr>
          <p:cNvPr id="31" name="Text 23"/>
          <p:cNvSpPr/>
          <p:nvPr/>
        </p:nvSpPr>
        <p:spPr>
          <a:xfrm>
            <a:off x="8915400" y="4343400"/>
            <a:ext cx="2651760" cy="36576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Logitech Harmony</a:t>
            </a:r>
            <a:endParaRPr lang="en-US" sz="1600" dirty="0"/>
          </a:p>
        </p:txBody>
      </p:sp>
      <p:sp>
        <p:nvSpPr>
          <p:cNvPr id="32" name="Text 24"/>
          <p:cNvSpPr/>
          <p:nvPr/>
        </p:nvSpPr>
        <p:spPr>
          <a:xfrm>
            <a:off x="8915400" y="4709160"/>
            <a:ext cx="2651760" cy="274320"/>
          </a:xfrm>
          <a:prstGeom prst="rect">
            <a:avLst/>
          </a:prstGeom>
          <a:noFill/>
          <a:ln/>
        </p:spPr>
        <p:txBody>
          <a:bodyPr wrap="square" lIns="0" tIns="0" rIns="0" bIns="0" rtlCol="0" anchor="ctr"/>
          <a:lstStyle/>
          <a:p>
            <a:pPr indent="0" marL="0">
              <a:buNone/>
            </a:pPr>
            <a:r>
              <a:rPr lang="en-US" sz="1100" b="1" dirty="0">
                <a:solidFill>
                  <a:srgbClr val="FF453A"/>
                </a:solidFill>
                <a:latin typeface="Helvetica Neue" pitchFamily="34" charset="0"/>
                <a:ea typeface="Helvetica Neue" pitchFamily="34" charset="-122"/>
                <a:cs typeface="Helvetica Neue" pitchFamily="34" charset="-120"/>
              </a:rPr>
              <a:t>R.I.P. 2021</a:t>
            </a:r>
            <a:endParaRPr lang="en-US" sz="1100" dirty="0"/>
          </a:p>
        </p:txBody>
      </p:sp>
      <p:sp>
        <p:nvSpPr>
          <p:cNvPr id="33" name="Text 25"/>
          <p:cNvSpPr/>
          <p:nvPr/>
        </p:nvSpPr>
        <p:spPr>
          <a:xfrm>
            <a:off x="8321040" y="5029200"/>
            <a:ext cx="3108960" cy="868680"/>
          </a:xfrm>
          <a:prstGeom prst="rect">
            <a:avLst/>
          </a:prstGeom>
          <a:noFill/>
          <a:ln/>
        </p:spPr>
        <p:txBody>
          <a:bodyPr wrap="square" lIns="0" tIns="0" rIns="0" bIns="0" rtlCol="0" anchor="ctr"/>
          <a:lstStyle/>
          <a:p>
            <a:pPr indent="0" marL="0">
              <a:buNone/>
            </a:pPr>
            <a:r>
              <a:rPr lang="en-US" sz="1100" dirty="0">
                <a:solidFill>
                  <a:srgbClr val="424245"/>
                </a:solidFill>
                <a:latin typeface="Helvetica Neue" pitchFamily="34" charset="0"/>
                <a:ea typeface="Helvetica Neue" pitchFamily="34" charset="-122"/>
                <a:cs typeface="Helvetica Neue" pitchFamily="34" charset="-120"/>
              </a:rPr>
              <a:t>Logitech stopped selling Harmony hubs and remotes. Cloud is on borrowed time.</a:t>
            </a:r>
            <a:endParaRPr lang="en-US" sz="1100" dirty="0"/>
          </a:p>
        </p:txBody>
      </p:sp>
      <p:sp>
        <p:nvSpPr>
          <p:cNvPr id="34" name="Shape 26"/>
          <p:cNvSpPr/>
          <p:nvPr/>
        </p:nvSpPr>
        <p:spPr>
          <a:xfrm>
            <a:off x="548640" y="6446520"/>
            <a:ext cx="11064240" cy="0"/>
          </a:xfrm>
          <a:prstGeom prst="line">
            <a:avLst/>
          </a:prstGeom>
          <a:noFill/>
          <a:ln w="9525">
            <a:solidFill>
              <a:srgbClr val="D2D2D7"/>
            </a:solidFill>
            <a:prstDash val="solid"/>
          </a:ln>
        </p:spPr>
      </p:sp>
      <p:sp>
        <p:nvSpPr>
          <p:cNvPr id="35" name="Text 27"/>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36" name="Text 28"/>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Graveyard</a:t>
            </a:r>
            <a:endParaRPr lang="en-US" sz="900" dirty="0"/>
          </a:p>
        </p:txBody>
      </p:sp>
      <p:sp>
        <p:nvSpPr>
          <p:cNvPr id="37" name="Text 29"/>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30</a:t>
            </a:r>
            <a:endParaRPr lang="en-US" sz="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7 · SURVIVAL RULES</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How to pick gear that outlives its maker</a:t>
            </a:r>
            <a:endParaRPr lang="en-US" sz="3600" dirty="0"/>
          </a:p>
        </p:txBody>
      </p:sp>
      <p:sp>
        <p:nvSpPr>
          <p:cNvPr id="4" name="Shape 2"/>
          <p:cNvSpPr/>
          <p:nvPr/>
        </p:nvSpPr>
        <p:spPr>
          <a:xfrm>
            <a:off x="548640" y="2103120"/>
            <a:ext cx="3566160" cy="1783080"/>
          </a:xfrm>
          <a:prstGeom prst="rect">
            <a:avLst/>
          </a:prstGeom>
          <a:solidFill>
            <a:srgbClr val="F5F5F7"/>
          </a:solidFill>
          <a:ln w="12700">
            <a:solidFill>
              <a:srgbClr val="F5F5F7"/>
            </a:solidFill>
            <a:prstDash val="solid"/>
          </a:ln>
        </p:spPr>
      </p:sp>
      <p:pic>
        <p:nvPicPr>
          <p:cNvPr id="5" name="Image 0" descr="preencoded.png">    </p:cNvPr>
          <p:cNvPicPr>
            <a:picLocks noChangeAspect="1"/>
          </p:cNvPicPr>
          <p:nvPr/>
        </p:nvPicPr>
        <p:blipFill>
          <a:blip r:embed="rId1"/>
          <a:stretch>
            <a:fillRect/>
          </a:stretch>
        </p:blipFill>
        <p:spPr>
          <a:xfrm>
            <a:off x="822960" y="2331720"/>
            <a:ext cx="411480" cy="411480"/>
          </a:xfrm>
          <a:prstGeom prst="rect">
            <a:avLst/>
          </a:prstGeom>
        </p:spPr>
      </p:pic>
      <p:sp>
        <p:nvSpPr>
          <p:cNvPr id="6" name="Text 3"/>
          <p:cNvSpPr/>
          <p:nvPr/>
        </p:nvSpPr>
        <p:spPr>
          <a:xfrm>
            <a:off x="1417320" y="228600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Local control wins</a:t>
            </a:r>
            <a:endParaRPr lang="en-US" sz="1400" dirty="0"/>
          </a:p>
        </p:txBody>
      </p:sp>
      <p:sp>
        <p:nvSpPr>
          <p:cNvPr id="7" name="Text 4"/>
          <p:cNvSpPr/>
          <p:nvPr/>
        </p:nvSpPr>
        <p:spPr>
          <a:xfrm>
            <a:off x="822960" y="2926080"/>
            <a:ext cx="3108960" cy="9144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If the device works without internet, the company can die and your home doesn't.</a:t>
            </a:r>
            <a:endParaRPr lang="en-US" sz="1200" dirty="0"/>
          </a:p>
        </p:txBody>
      </p:sp>
      <p:sp>
        <p:nvSpPr>
          <p:cNvPr id="8" name="Shape 5"/>
          <p:cNvSpPr/>
          <p:nvPr/>
        </p:nvSpPr>
        <p:spPr>
          <a:xfrm>
            <a:off x="4297680" y="2103120"/>
            <a:ext cx="3566160" cy="1783080"/>
          </a:xfrm>
          <a:prstGeom prst="rect">
            <a:avLst/>
          </a:prstGeom>
          <a:solidFill>
            <a:srgbClr val="F5F5F7"/>
          </a:solidFill>
          <a:ln w="12700">
            <a:solidFill>
              <a:srgbClr val="F5F5F7"/>
            </a:solidFill>
            <a:prstDash val="solid"/>
          </a:ln>
        </p:spPr>
      </p:sp>
      <p:pic>
        <p:nvPicPr>
          <p:cNvPr id="9" name="Image 1" descr="preencoded.png">    </p:cNvPr>
          <p:cNvPicPr>
            <a:picLocks noChangeAspect="1"/>
          </p:cNvPicPr>
          <p:nvPr/>
        </p:nvPicPr>
        <p:blipFill>
          <a:blip r:embed="rId2"/>
          <a:stretch>
            <a:fillRect/>
          </a:stretch>
        </p:blipFill>
        <p:spPr>
          <a:xfrm>
            <a:off x="4572000" y="2331720"/>
            <a:ext cx="411480" cy="411480"/>
          </a:xfrm>
          <a:prstGeom prst="rect">
            <a:avLst/>
          </a:prstGeom>
        </p:spPr>
      </p:pic>
      <p:sp>
        <p:nvSpPr>
          <p:cNvPr id="10" name="Text 6"/>
          <p:cNvSpPr/>
          <p:nvPr/>
        </p:nvSpPr>
        <p:spPr>
          <a:xfrm>
            <a:off x="5166360" y="228600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Open standards win</a:t>
            </a:r>
            <a:endParaRPr lang="en-US" sz="1400" dirty="0"/>
          </a:p>
        </p:txBody>
      </p:sp>
      <p:sp>
        <p:nvSpPr>
          <p:cNvPr id="11" name="Text 7"/>
          <p:cNvSpPr/>
          <p:nvPr/>
        </p:nvSpPr>
        <p:spPr>
          <a:xfrm>
            <a:off x="4572000" y="2926080"/>
            <a:ext cx="3108960" cy="9144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Matter, Thread, Z-Wave, Zigbee - if your gear speaks the language, someone else can take it over.</a:t>
            </a:r>
            <a:endParaRPr lang="en-US" sz="1200" dirty="0"/>
          </a:p>
        </p:txBody>
      </p:sp>
      <p:sp>
        <p:nvSpPr>
          <p:cNvPr id="12" name="Shape 8"/>
          <p:cNvSpPr/>
          <p:nvPr/>
        </p:nvSpPr>
        <p:spPr>
          <a:xfrm>
            <a:off x="8046720" y="2103120"/>
            <a:ext cx="3566160" cy="1783080"/>
          </a:xfrm>
          <a:prstGeom prst="rect">
            <a:avLst/>
          </a:prstGeom>
          <a:solidFill>
            <a:srgbClr val="F5F5F7"/>
          </a:solidFill>
          <a:ln w="12700">
            <a:solidFill>
              <a:srgbClr val="F5F5F7"/>
            </a:solidFill>
            <a:prstDash val="solid"/>
          </a:ln>
        </p:spPr>
      </p:sp>
      <p:pic>
        <p:nvPicPr>
          <p:cNvPr id="13" name="Image 2" descr="preencoded.png">    </p:cNvPr>
          <p:cNvPicPr>
            <a:picLocks noChangeAspect="1"/>
          </p:cNvPicPr>
          <p:nvPr/>
        </p:nvPicPr>
        <p:blipFill>
          <a:blip r:embed="rId3"/>
          <a:stretch>
            <a:fillRect/>
          </a:stretch>
        </p:blipFill>
        <p:spPr>
          <a:xfrm>
            <a:off x="8321040" y="2331720"/>
            <a:ext cx="411480" cy="411480"/>
          </a:xfrm>
          <a:prstGeom prst="rect">
            <a:avLst/>
          </a:prstGeom>
        </p:spPr>
      </p:pic>
      <p:sp>
        <p:nvSpPr>
          <p:cNvPr id="14" name="Text 9"/>
          <p:cNvSpPr/>
          <p:nvPr/>
        </p:nvSpPr>
        <p:spPr>
          <a:xfrm>
            <a:off x="8915400" y="228600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Beware single-vendor clouds</a:t>
            </a:r>
            <a:endParaRPr lang="en-US" sz="1400" dirty="0"/>
          </a:p>
        </p:txBody>
      </p:sp>
      <p:sp>
        <p:nvSpPr>
          <p:cNvPr id="15" name="Text 10"/>
          <p:cNvSpPr/>
          <p:nvPr/>
        </p:nvSpPr>
        <p:spPr>
          <a:xfrm>
            <a:off x="8321040" y="2926080"/>
            <a:ext cx="3108960" cy="9144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If your bulb only works via Acme Cloud, your bulb's life expectancy = Acme Cloud's.</a:t>
            </a:r>
            <a:endParaRPr lang="en-US" sz="1200" dirty="0"/>
          </a:p>
        </p:txBody>
      </p:sp>
      <p:sp>
        <p:nvSpPr>
          <p:cNvPr id="16" name="Shape 11"/>
          <p:cNvSpPr/>
          <p:nvPr/>
        </p:nvSpPr>
        <p:spPr>
          <a:xfrm>
            <a:off x="548640" y="4069080"/>
            <a:ext cx="3566160" cy="1783080"/>
          </a:xfrm>
          <a:prstGeom prst="rect">
            <a:avLst/>
          </a:prstGeom>
          <a:solidFill>
            <a:srgbClr val="F5F5F7"/>
          </a:solidFill>
          <a:ln w="12700">
            <a:solidFill>
              <a:srgbClr val="F5F5F7"/>
            </a:solidFill>
            <a:prstDash val="solid"/>
          </a:ln>
        </p:spPr>
      </p:sp>
      <p:pic>
        <p:nvPicPr>
          <p:cNvPr id="17" name="Image 3" descr="preencoded.png">    </p:cNvPr>
          <p:cNvPicPr>
            <a:picLocks noChangeAspect="1"/>
          </p:cNvPicPr>
          <p:nvPr/>
        </p:nvPicPr>
        <p:blipFill>
          <a:blip r:embed="rId4"/>
          <a:stretch>
            <a:fillRect/>
          </a:stretch>
        </p:blipFill>
        <p:spPr>
          <a:xfrm>
            <a:off x="822960" y="4297680"/>
            <a:ext cx="411480" cy="411480"/>
          </a:xfrm>
          <a:prstGeom prst="rect">
            <a:avLst/>
          </a:prstGeom>
        </p:spPr>
      </p:pic>
      <p:sp>
        <p:nvSpPr>
          <p:cNvPr id="18" name="Text 12"/>
          <p:cNvSpPr/>
          <p:nvPr/>
        </p:nvSpPr>
        <p:spPr>
          <a:xfrm>
            <a:off x="1417320" y="425196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Backup the firmware</a:t>
            </a:r>
            <a:endParaRPr lang="en-US" sz="1400" dirty="0"/>
          </a:p>
        </p:txBody>
      </p:sp>
      <p:sp>
        <p:nvSpPr>
          <p:cNvPr id="19" name="Text 13"/>
          <p:cNvSpPr/>
          <p:nvPr/>
        </p:nvSpPr>
        <p:spPr>
          <a:xfrm>
            <a:off x="822960" y="4892040"/>
            <a:ext cx="3108960" cy="9144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On enthusiast gear, document the pairings - so you can rebuild fast on a new hub.</a:t>
            </a:r>
            <a:endParaRPr lang="en-US" sz="1200" dirty="0"/>
          </a:p>
        </p:txBody>
      </p:sp>
      <p:sp>
        <p:nvSpPr>
          <p:cNvPr id="20" name="Shape 14"/>
          <p:cNvSpPr/>
          <p:nvPr/>
        </p:nvSpPr>
        <p:spPr>
          <a:xfrm>
            <a:off x="4297680" y="4069080"/>
            <a:ext cx="3566160" cy="1783080"/>
          </a:xfrm>
          <a:prstGeom prst="rect">
            <a:avLst/>
          </a:prstGeom>
          <a:solidFill>
            <a:srgbClr val="F5F5F7"/>
          </a:solidFill>
          <a:ln w="12700">
            <a:solidFill>
              <a:srgbClr val="F5F5F7"/>
            </a:solidFill>
            <a:prstDash val="solid"/>
          </a:ln>
        </p:spPr>
      </p:sp>
      <p:pic>
        <p:nvPicPr>
          <p:cNvPr id="21" name="Image 4" descr="preencoded.png">    </p:cNvPr>
          <p:cNvPicPr>
            <a:picLocks noChangeAspect="1"/>
          </p:cNvPicPr>
          <p:nvPr/>
        </p:nvPicPr>
        <p:blipFill>
          <a:blip r:embed="rId5"/>
          <a:stretch>
            <a:fillRect/>
          </a:stretch>
        </p:blipFill>
        <p:spPr>
          <a:xfrm>
            <a:off x="4572000" y="4297680"/>
            <a:ext cx="411480" cy="411480"/>
          </a:xfrm>
          <a:prstGeom prst="rect">
            <a:avLst/>
          </a:prstGeom>
        </p:spPr>
      </p:pic>
      <p:sp>
        <p:nvSpPr>
          <p:cNvPr id="22" name="Text 15"/>
          <p:cNvSpPr/>
          <p:nvPr/>
        </p:nvSpPr>
        <p:spPr>
          <a:xfrm>
            <a:off x="5166360" y="425196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Diversify hubs</a:t>
            </a:r>
            <a:endParaRPr lang="en-US" sz="1400" dirty="0"/>
          </a:p>
        </p:txBody>
      </p:sp>
      <p:sp>
        <p:nvSpPr>
          <p:cNvPr id="23" name="Text 16"/>
          <p:cNvSpPr/>
          <p:nvPr/>
        </p:nvSpPr>
        <p:spPr>
          <a:xfrm>
            <a:off x="4572000" y="4892040"/>
            <a:ext cx="3108960" cy="9144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Don't put everything on one hub from one vendor. A second hub is cheap insurance.</a:t>
            </a:r>
            <a:endParaRPr lang="en-US" sz="1200" dirty="0"/>
          </a:p>
        </p:txBody>
      </p:sp>
      <p:sp>
        <p:nvSpPr>
          <p:cNvPr id="24" name="Shape 17"/>
          <p:cNvSpPr/>
          <p:nvPr/>
        </p:nvSpPr>
        <p:spPr>
          <a:xfrm>
            <a:off x="8046720" y="4069080"/>
            <a:ext cx="3566160" cy="1783080"/>
          </a:xfrm>
          <a:prstGeom prst="rect">
            <a:avLst/>
          </a:prstGeom>
          <a:solidFill>
            <a:srgbClr val="F5F5F7"/>
          </a:solidFill>
          <a:ln w="12700">
            <a:solidFill>
              <a:srgbClr val="F5F5F7"/>
            </a:solidFill>
            <a:prstDash val="solid"/>
          </a:ln>
        </p:spPr>
      </p:sp>
      <p:pic>
        <p:nvPicPr>
          <p:cNvPr id="25" name="Image 5" descr="preencoded.png">    </p:cNvPr>
          <p:cNvPicPr>
            <a:picLocks noChangeAspect="1"/>
          </p:cNvPicPr>
          <p:nvPr/>
        </p:nvPicPr>
        <p:blipFill>
          <a:blip r:embed="rId6"/>
          <a:stretch>
            <a:fillRect/>
          </a:stretch>
        </p:blipFill>
        <p:spPr>
          <a:xfrm>
            <a:off x="8321040" y="4297680"/>
            <a:ext cx="411480" cy="411480"/>
          </a:xfrm>
          <a:prstGeom prst="rect">
            <a:avLst/>
          </a:prstGeom>
        </p:spPr>
      </p:pic>
      <p:sp>
        <p:nvSpPr>
          <p:cNvPr id="26" name="Text 18"/>
          <p:cNvSpPr/>
          <p:nvPr/>
        </p:nvSpPr>
        <p:spPr>
          <a:xfrm>
            <a:off x="8915400" y="4251960"/>
            <a:ext cx="2651760" cy="36576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Buy from open ecosystems</a:t>
            </a:r>
            <a:endParaRPr lang="en-US" sz="1400" dirty="0"/>
          </a:p>
        </p:txBody>
      </p:sp>
      <p:sp>
        <p:nvSpPr>
          <p:cNvPr id="27" name="Text 19"/>
          <p:cNvSpPr/>
          <p:nvPr/>
        </p:nvSpPr>
        <p:spPr>
          <a:xfrm>
            <a:off x="8321040" y="4892040"/>
            <a:ext cx="3108960" cy="91440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When in doubt, buy from companies whose business is hardware, not subscriptions.</a:t>
            </a:r>
            <a:endParaRPr lang="en-US" sz="1200" dirty="0"/>
          </a:p>
        </p:txBody>
      </p:sp>
      <p:sp>
        <p:nvSpPr>
          <p:cNvPr id="28" name="Shape 20"/>
          <p:cNvSpPr/>
          <p:nvPr/>
        </p:nvSpPr>
        <p:spPr>
          <a:xfrm>
            <a:off x="548640" y="6446520"/>
            <a:ext cx="11064240" cy="0"/>
          </a:xfrm>
          <a:prstGeom prst="line">
            <a:avLst/>
          </a:prstGeom>
          <a:noFill/>
          <a:ln w="9525">
            <a:solidFill>
              <a:srgbClr val="D2D2D7"/>
            </a:solidFill>
            <a:prstDash val="solid"/>
          </a:ln>
        </p:spPr>
      </p:sp>
      <p:sp>
        <p:nvSpPr>
          <p:cNvPr id="29" name="Text 21"/>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30" name="Text 22"/>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Graveyard</a:t>
            </a:r>
            <a:endParaRPr lang="en-US" sz="900" dirty="0"/>
          </a:p>
        </p:txBody>
      </p:sp>
      <p:sp>
        <p:nvSpPr>
          <p:cNvPr id="31" name="Text 23"/>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31</a:t>
            </a:r>
            <a:endParaRPr lang="en-US" sz="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8 · TWO WORLDS</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DIY vs. pro install - and a middle path</a:t>
            </a:r>
            <a:endParaRPr lang="en-US" sz="3600" dirty="0"/>
          </a:p>
        </p:txBody>
      </p:sp>
      <p:sp>
        <p:nvSpPr>
          <p:cNvPr id="4" name="Shape 2"/>
          <p:cNvSpPr/>
          <p:nvPr/>
        </p:nvSpPr>
        <p:spPr>
          <a:xfrm>
            <a:off x="548640" y="1828800"/>
            <a:ext cx="3566160" cy="4297680"/>
          </a:xfrm>
          <a:prstGeom prst="rect">
            <a:avLst/>
          </a:prstGeom>
          <a:solidFill>
            <a:srgbClr val="F5F5F7"/>
          </a:solidFill>
          <a:ln w="12700">
            <a:solidFill>
              <a:srgbClr val="F5F5F7"/>
            </a:solidFill>
            <a:prstDash val="solid"/>
          </a:ln>
        </p:spPr>
      </p:sp>
      <p:sp>
        <p:nvSpPr>
          <p:cNvPr id="5" name="Shape 3"/>
          <p:cNvSpPr/>
          <p:nvPr/>
        </p:nvSpPr>
        <p:spPr>
          <a:xfrm>
            <a:off x="548640" y="1828800"/>
            <a:ext cx="3566160" cy="457200"/>
          </a:xfrm>
          <a:prstGeom prst="rect">
            <a:avLst/>
          </a:prstGeom>
          <a:solidFill>
            <a:srgbClr val="0071E3"/>
          </a:solidFill>
          <a:ln w="12700">
            <a:solidFill>
              <a:srgbClr val="0071E3"/>
            </a:solidFill>
            <a:prstDash val="solid"/>
          </a:ln>
        </p:spPr>
      </p:sp>
      <p:sp>
        <p:nvSpPr>
          <p:cNvPr id="6" name="Text 4"/>
          <p:cNvSpPr/>
          <p:nvPr/>
        </p:nvSpPr>
        <p:spPr>
          <a:xfrm>
            <a:off x="822960" y="1874520"/>
            <a:ext cx="3108960" cy="411480"/>
          </a:xfrm>
          <a:prstGeom prst="rect">
            <a:avLst/>
          </a:prstGeom>
          <a:noFill/>
          <a:ln/>
        </p:spPr>
        <p:txBody>
          <a:bodyPr wrap="square" lIns="0" tIns="0" rIns="0" bIns="0" rtlCol="0" anchor="ctr"/>
          <a:lstStyle/>
          <a:p>
            <a:pPr indent="0" marL="0">
              <a:buNone/>
            </a:pPr>
            <a:r>
              <a:rPr lang="en-US" sz="1600" b="1" dirty="0">
                <a:solidFill>
                  <a:srgbClr val="FFFFFF"/>
                </a:solidFill>
                <a:latin typeface="Helvetica Neue" pitchFamily="34" charset="0"/>
                <a:ea typeface="Helvetica Neue" pitchFamily="34" charset="-122"/>
                <a:cs typeface="Helvetica Neue" pitchFamily="34" charset="-120"/>
              </a:rPr>
              <a:t>DIY</a:t>
            </a:r>
            <a:endParaRPr lang="en-US" sz="1600" dirty="0"/>
          </a:p>
        </p:txBody>
      </p:sp>
      <p:sp>
        <p:nvSpPr>
          <p:cNvPr id="7" name="Text 5"/>
          <p:cNvSpPr/>
          <p:nvPr/>
        </p:nvSpPr>
        <p:spPr>
          <a:xfrm>
            <a:off x="822960" y="2468880"/>
            <a:ext cx="3108960" cy="548640"/>
          </a:xfrm>
          <a:prstGeom prst="rect">
            <a:avLst/>
          </a:prstGeom>
          <a:noFill/>
          <a:ln/>
        </p:spPr>
        <p:txBody>
          <a:bodyPr wrap="square" lIns="0" tIns="0" rIns="0" bIns="0" rtlCol="0" anchor="ctr"/>
          <a:lstStyle/>
          <a:p>
            <a:pPr indent="0" marL="0">
              <a:buNone/>
            </a:pPr>
            <a:r>
              <a:rPr lang="en-US" sz="1100" b="1" i="1" dirty="0">
                <a:solidFill>
                  <a:srgbClr val="0071E3"/>
                </a:solidFill>
                <a:latin typeface="Helvetica Neue" pitchFamily="34" charset="0"/>
                <a:ea typeface="Helvetica Neue" pitchFamily="34" charset="-122"/>
                <a:cs typeface="Helvetica Neue" pitchFamily="34" charset="-120"/>
              </a:rPr>
              <a:t>Apple Home · SmartThings · Hubitat · Home Assistant</a:t>
            </a:r>
            <a:endParaRPr lang="en-US" sz="1100" dirty="0"/>
          </a:p>
        </p:txBody>
      </p:sp>
      <p:sp>
        <p:nvSpPr>
          <p:cNvPr id="8" name="Text 6"/>
          <p:cNvSpPr/>
          <p:nvPr/>
        </p:nvSpPr>
        <p:spPr>
          <a:xfrm>
            <a:off x="822960" y="3108960"/>
            <a:ext cx="3108960" cy="2743200"/>
          </a:xfrm>
          <a:prstGeom prst="rect">
            <a:avLst/>
          </a:prstGeom>
          <a:noFill/>
          <a:ln/>
        </p:spPr>
        <p:txBody>
          <a:bodyPr wrap="square" lIns="0" tIns="0" rIns="0" bIns="0" rtlCol="0" anchor="ctr"/>
          <a:lstStyle/>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Cost: $0-$3,000 for a whole-home setup</a:t>
            </a:r>
            <a:endParaRPr lang="en-US" sz="1200" dirty="0"/>
          </a:p>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Setup: you do it; install over a weekend</a:t>
            </a:r>
            <a:endParaRPr lang="en-US" sz="1200" dirty="0"/>
          </a:p>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Support: forums, Reddit, you</a:t>
            </a:r>
            <a:endParaRPr lang="en-US" sz="1200" dirty="0"/>
          </a:p>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Upgrade: as cheap as you want it to be</a:t>
            </a:r>
            <a:endParaRPr lang="en-US" sz="1200" dirty="0"/>
          </a:p>
        </p:txBody>
      </p:sp>
      <p:sp>
        <p:nvSpPr>
          <p:cNvPr id="9" name="Shape 7"/>
          <p:cNvSpPr/>
          <p:nvPr/>
        </p:nvSpPr>
        <p:spPr>
          <a:xfrm>
            <a:off x="4297680" y="1828800"/>
            <a:ext cx="3566160" cy="4297680"/>
          </a:xfrm>
          <a:prstGeom prst="rect">
            <a:avLst/>
          </a:prstGeom>
          <a:solidFill>
            <a:srgbClr val="F5F5F7"/>
          </a:solidFill>
          <a:ln w="12700">
            <a:solidFill>
              <a:srgbClr val="F5F5F7"/>
            </a:solidFill>
            <a:prstDash val="solid"/>
          </a:ln>
        </p:spPr>
      </p:sp>
      <p:sp>
        <p:nvSpPr>
          <p:cNvPr id="10" name="Shape 8"/>
          <p:cNvSpPr/>
          <p:nvPr/>
        </p:nvSpPr>
        <p:spPr>
          <a:xfrm>
            <a:off x="4297680" y="1828800"/>
            <a:ext cx="3566160" cy="457200"/>
          </a:xfrm>
          <a:prstGeom prst="rect">
            <a:avLst/>
          </a:prstGeom>
          <a:solidFill>
            <a:srgbClr val="30D158"/>
          </a:solidFill>
          <a:ln w="12700">
            <a:solidFill>
              <a:srgbClr val="30D158"/>
            </a:solidFill>
            <a:prstDash val="solid"/>
          </a:ln>
        </p:spPr>
      </p:sp>
      <p:sp>
        <p:nvSpPr>
          <p:cNvPr id="11" name="Text 9"/>
          <p:cNvSpPr/>
          <p:nvPr/>
        </p:nvSpPr>
        <p:spPr>
          <a:xfrm>
            <a:off x="4572000" y="1874520"/>
            <a:ext cx="3108960" cy="411480"/>
          </a:xfrm>
          <a:prstGeom prst="rect">
            <a:avLst/>
          </a:prstGeom>
          <a:noFill/>
          <a:ln/>
        </p:spPr>
        <p:txBody>
          <a:bodyPr wrap="square" lIns="0" tIns="0" rIns="0" bIns="0" rtlCol="0" anchor="ctr"/>
          <a:lstStyle/>
          <a:p>
            <a:pPr indent="0" marL="0">
              <a:buNone/>
            </a:pPr>
            <a:r>
              <a:rPr lang="en-US" sz="1600" b="1" dirty="0">
                <a:solidFill>
                  <a:srgbClr val="FFFFFF"/>
                </a:solidFill>
                <a:latin typeface="Helvetica Neue" pitchFamily="34" charset="0"/>
                <a:ea typeface="Helvetica Neue" pitchFamily="34" charset="-122"/>
                <a:cs typeface="Helvetica Neue" pitchFamily="34" charset="-120"/>
              </a:rPr>
              <a:t>Middle path</a:t>
            </a:r>
            <a:endParaRPr lang="en-US" sz="1600" dirty="0"/>
          </a:p>
        </p:txBody>
      </p:sp>
      <p:sp>
        <p:nvSpPr>
          <p:cNvPr id="12" name="Text 10"/>
          <p:cNvSpPr/>
          <p:nvPr/>
        </p:nvSpPr>
        <p:spPr>
          <a:xfrm>
            <a:off x="4572000" y="2468880"/>
            <a:ext cx="3108960" cy="548640"/>
          </a:xfrm>
          <a:prstGeom prst="rect">
            <a:avLst/>
          </a:prstGeom>
          <a:noFill/>
          <a:ln/>
        </p:spPr>
        <p:txBody>
          <a:bodyPr wrap="square" lIns="0" tIns="0" rIns="0" bIns="0" rtlCol="0" anchor="ctr"/>
          <a:lstStyle/>
          <a:p>
            <a:pPr indent="0" marL="0">
              <a:buNone/>
            </a:pPr>
            <a:r>
              <a:rPr lang="en-US" sz="1100" b="1" i="1" dirty="0">
                <a:solidFill>
                  <a:srgbClr val="30D158"/>
                </a:solidFill>
                <a:latin typeface="Helvetica Neue" pitchFamily="34" charset="0"/>
                <a:ea typeface="Helvetica Neue" pitchFamily="34" charset="-122"/>
                <a:cs typeface="Helvetica Neue" pitchFamily="34" charset="-120"/>
              </a:rPr>
              <a:t>Lutron Caseta · ecobee · Apple Home + a pro lighting installer</a:t>
            </a:r>
            <a:endParaRPr lang="en-US" sz="1100" dirty="0"/>
          </a:p>
        </p:txBody>
      </p:sp>
      <p:sp>
        <p:nvSpPr>
          <p:cNvPr id="13" name="Text 11"/>
          <p:cNvSpPr/>
          <p:nvPr/>
        </p:nvSpPr>
        <p:spPr>
          <a:xfrm>
            <a:off x="4572000" y="3108960"/>
            <a:ext cx="3108960" cy="2743200"/>
          </a:xfrm>
          <a:prstGeom prst="rect">
            <a:avLst/>
          </a:prstGeom>
          <a:noFill/>
          <a:ln/>
        </p:spPr>
        <p:txBody>
          <a:bodyPr wrap="square" lIns="0" tIns="0" rIns="0" bIns="0" rtlCol="0" anchor="ctr"/>
          <a:lstStyle/>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Cost: $5,000-$20,000</a:t>
            </a:r>
            <a:endParaRPr lang="en-US" sz="1200" dirty="0"/>
          </a:p>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Setup: hire a pro for the wiring; you keep the app</a:t>
            </a:r>
            <a:endParaRPr lang="en-US" sz="1200" dirty="0"/>
          </a:p>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Support: vendor + your installer</a:t>
            </a:r>
            <a:endParaRPr lang="en-US" sz="1200" dirty="0"/>
          </a:p>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Upgrade: bring your own controller later</a:t>
            </a:r>
            <a:endParaRPr lang="en-US" sz="1200" dirty="0"/>
          </a:p>
        </p:txBody>
      </p:sp>
      <p:sp>
        <p:nvSpPr>
          <p:cNvPr id="14" name="Shape 12"/>
          <p:cNvSpPr/>
          <p:nvPr/>
        </p:nvSpPr>
        <p:spPr>
          <a:xfrm>
            <a:off x="8046720" y="1828800"/>
            <a:ext cx="3566160" cy="4297680"/>
          </a:xfrm>
          <a:prstGeom prst="rect">
            <a:avLst/>
          </a:prstGeom>
          <a:solidFill>
            <a:srgbClr val="F5F5F7"/>
          </a:solidFill>
          <a:ln w="12700">
            <a:solidFill>
              <a:srgbClr val="F5F5F7"/>
            </a:solidFill>
            <a:prstDash val="solid"/>
          </a:ln>
        </p:spPr>
      </p:sp>
      <p:sp>
        <p:nvSpPr>
          <p:cNvPr id="15" name="Shape 13"/>
          <p:cNvSpPr/>
          <p:nvPr/>
        </p:nvSpPr>
        <p:spPr>
          <a:xfrm>
            <a:off x="8046720" y="1828800"/>
            <a:ext cx="3566160" cy="457200"/>
          </a:xfrm>
          <a:prstGeom prst="rect">
            <a:avLst/>
          </a:prstGeom>
          <a:solidFill>
            <a:srgbClr val="AF52DE"/>
          </a:solidFill>
          <a:ln w="12700">
            <a:solidFill>
              <a:srgbClr val="AF52DE"/>
            </a:solidFill>
            <a:prstDash val="solid"/>
          </a:ln>
        </p:spPr>
      </p:sp>
      <p:sp>
        <p:nvSpPr>
          <p:cNvPr id="16" name="Text 14"/>
          <p:cNvSpPr/>
          <p:nvPr/>
        </p:nvSpPr>
        <p:spPr>
          <a:xfrm>
            <a:off x="8321040" y="1874520"/>
            <a:ext cx="3108960" cy="411480"/>
          </a:xfrm>
          <a:prstGeom prst="rect">
            <a:avLst/>
          </a:prstGeom>
          <a:noFill/>
          <a:ln/>
        </p:spPr>
        <p:txBody>
          <a:bodyPr wrap="square" lIns="0" tIns="0" rIns="0" bIns="0" rtlCol="0" anchor="ctr"/>
          <a:lstStyle/>
          <a:p>
            <a:pPr indent="0" marL="0">
              <a:buNone/>
            </a:pPr>
            <a:r>
              <a:rPr lang="en-US" sz="1600" b="1" dirty="0">
                <a:solidFill>
                  <a:srgbClr val="FFFFFF"/>
                </a:solidFill>
                <a:latin typeface="Helvetica Neue" pitchFamily="34" charset="0"/>
                <a:ea typeface="Helvetica Neue" pitchFamily="34" charset="-122"/>
                <a:cs typeface="Helvetica Neue" pitchFamily="34" charset="-120"/>
              </a:rPr>
              <a:t>Pro install</a:t>
            </a:r>
            <a:endParaRPr lang="en-US" sz="1600" dirty="0"/>
          </a:p>
        </p:txBody>
      </p:sp>
      <p:sp>
        <p:nvSpPr>
          <p:cNvPr id="17" name="Text 15"/>
          <p:cNvSpPr/>
          <p:nvPr/>
        </p:nvSpPr>
        <p:spPr>
          <a:xfrm>
            <a:off x="8321040" y="2468880"/>
            <a:ext cx="3108960" cy="548640"/>
          </a:xfrm>
          <a:prstGeom prst="rect">
            <a:avLst/>
          </a:prstGeom>
          <a:noFill/>
          <a:ln/>
        </p:spPr>
        <p:txBody>
          <a:bodyPr wrap="square" lIns="0" tIns="0" rIns="0" bIns="0" rtlCol="0" anchor="ctr"/>
          <a:lstStyle/>
          <a:p>
            <a:pPr indent="0" marL="0">
              <a:buNone/>
            </a:pPr>
            <a:r>
              <a:rPr lang="en-US" sz="1100" b="1" i="1" dirty="0">
                <a:solidFill>
                  <a:srgbClr val="AF52DE"/>
                </a:solidFill>
                <a:latin typeface="Helvetica Neue" pitchFamily="34" charset="0"/>
                <a:ea typeface="Helvetica Neue" pitchFamily="34" charset="-122"/>
                <a:cs typeface="Helvetica Neue" pitchFamily="34" charset="-120"/>
              </a:rPr>
              <a:t>Control4 · Crestron Home · Savant · Lutron HomeWorks</a:t>
            </a:r>
            <a:endParaRPr lang="en-US" sz="1100" dirty="0"/>
          </a:p>
        </p:txBody>
      </p:sp>
      <p:sp>
        <p:nvSpPr>
          <p:cNvPr id="18" name="Text 16"/>
          <p:cNvSpPr/>
          <p:nvPr/>
        </p:nvSpPr>
        <p:spPr>
          <a:xfrm>
            <a:off x="8321040" y="3108960"/>
            <a:ext cx="3108960" cy="2743200"/>
          </a:xfrm>
          <a:prstGeom prst="rect">
            <a:avLst/>
          </a:prstGeom>
          <a:noFill/>
          <a:ln/>
        </p:spPr>
        <p:txBody>
          <a:bodyPr wrap="square" lIns="0" tIns="0" rIns="0" bIns="0" rtlCol="0" anchor="ctr"/>
          <a:lstStyle/>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Cost: $25,000-$500,000+</a:t>
            </a:r>
            <a:endParaRPr lang="en-US" sz="1200" dirty="0"/>
          </a:p>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Setup: integrator-driven, months not weekends</a:t>
            </a:r>
            <a:endParaRPr lang="en-US" sz="1200" dirty="0"/>
          </a:p>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Support: dealer locked</a:t>
            </a:r>
            <a:endParaRPr lang="en-US" sz="1200" dirty="0"/>
          </a:p>
          <a:p>
            <a:pPr marL="342900" indent="-342900">
              <a:spcAft>
                <a:spcPts val="400"/>
              </a:spcAft>
              <a:buSzPct val="100000"/>
              <a:buChar char="●"/>
            </a:pPr>
            <a:r>
              <a:rPr lang="en-US" sz="1200" dirty="0">
                <a:solidFill>
                  <a:srgbClr val="424245"/>
                </a:solidFill>
                <a:latin typeface="Helvetica Neue" pitchFamily="34" charset="0"/>
                <a:ea typeface="Helvetica Neue" pitchFamily="34" charset="-122"/>
                <a:cs typeface="Helvetica Neue" pitchFamily="34" charset="-120"/>
              </a:rPr>
              <a:t>Upgrade: requires the same dealer</a:t>
            </a:r>
            <a:endParaRPr lang="en-US" sz="1200" dirty="0"/>
          </a:p>
        </p:txBody>
      </p:sp>
      <p:sp>
        <p:nvSpPr>
          <p:cNvPr id="19" name="Shape 17"/>
          <p:cNvSpPr/>
          <p:nvPr/>
        </p:nvSpPr>
        <p:spPr>
          <a:xfrm>
            <a:off x="548640" y="6446520"/>
            <a:ext cx="11064240" cy="0"/>
          </a:xfrm>
          <a:prstGeom prst="line">
            <a:avLst/>
          </a:prstGeom>
          <a:noFill/>
          <a:ln w="9525">
            <a:solidFill>
              <a:srgbClr val="D2D2D7"/>
            </a:solidFill>
            <a:prstDash val="solid"/>
          </a:ln>
        </p:spPr>
      </p:sp>
      <p:sp>
        <p:nvSpPr>
          <p:cNvPr id="20" name="Text 18"/>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1" name="Text 19"/>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DIY vs Pro</a:t>
            </a:r>
            <a:endParaRPr lang="en-US" sz="900" dirty="0"/>
          </a:p>
        </p:txBody>
      </p:sp>
      <p:sp>
        <p:nvSpPr>
          <p:cNvPr id="22" name="Text 20"/>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32</a:t>
            </a:r>
            <a:endParaRPr lang="en-US" sz="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8 · WHAT COULD HAVE BEEN</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000" b="1" dirty="0">
                <a:solidFill>
                  <a:srgbClr val="1D1D1F"/>
                </a:solidFill>
                <a:latin typeface="Helvetica Neue" pitchFamily="34" charset="0"/>
                <a:ea typeface="Helvetica Neue" pitchFamily="34" charset="-122"/>
                <a:cs typeface="Helvetica Neue" pitchFamily="34" charset="-120"/>
              </a:rPr>
              <a:t>Why your house is harder than it should be</a:t>
            </a:r>
            <a:endParaRPr lang="en-US" sz="3000" dirty="0"/>
          </a:p>
        </p:txBody>
      </p:sp>
      <p:sp>
        <p:nvSpPr>
          <p:cNvPr id="4" name="Text 2"/>
          <p:cNvSpPr/>
          <p:nvPr/>
        </p:nvSpPr>
        <p:spPr>
          <a:xfrm>
            <a:off x="548640" y="1783080"/>
            <a:ext cx="10972800" cy="50292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If the four big platforms had cooperated 10 years earlier, the smart home would already be solved.</a:t>
            </a:r>
            <a:endParaRPr lang="en-US" sz="1600" dirty="0"/>
          </a:p>
        </p:txBody>
      </p:sp>
      <p:sp>
        <p:nvSpPr>
          <p:cNvPr id="5" name="Shape 3"/>
          <p:cNvSpPr/>
          <p:nvPr/>
        </p:nvSpPr>
        <p:spPr>
          <a:xfrm>
            <a:off x="548640" y="2468880"/>
            <a:ext cx="11064240" cy="713232"/>
          </a:xfrm>
          <a:prstGeom prst="rect">
            <a:avLst/>
          </a:prstGeom>
          <a:solidFill>
            <a:srgbClr val="F5F5F7"/>
          </a:solidFill>
          <a:ln w="12700">
            <a:solidFill>
              <a:srgbClr val="F5F5F7"/>
            </a:solidFill>
            <a:prstDash val="solid"/>
          </a:ln>
        </p:spPr>
      </p:sp>
      <p:sp>
        <p:nvSpPr>
          <p:cNvPr id="6" name="Shape 4"/>
          <p:cNvSpPr/>
          <p:nvPr/>
        </p:nvSpPr>
        <p:spPr>
          <a:xfrm>
            <a:off x="548640" y="2468880"/>
            <a:ext cx="91440" cy="713232"/>
          </a:xfrm>
          <a:prstGeom prst="rect">
            <a:avLst/>
          </a:prstGeom>
          <a:solidFill>
            <a:srgbClr val="FF9500"/>
          </a:solidFill>
          <a:ln w="12700">
            <a:solidFill>
              <a:srgbClr val="FF9500"/>
            </a:solidFill>
            <a:prstDash val="solid"/>
          </a:ln>
        </p:spPr>
      </p:sp>
      <p:pic>
        <p:nvPicPr>
          <p:cNvPr id="7" name="Image 0" descr="preencoded.png">    </p:cNvPr>
          <p:cNvPicPr>
            <a:picLocks noChangeAspect="1"/>
          </p:cNvPicPr>
          <p:nvPr/>
        </p:nvPicPr>
        <p:blipFill>
          <a:blip r:embed="rId1"/>
          <a:stretch>
            <a:fillRect/>
          </a:stretch>
        </p:blipFill>
        <p:spPr>
          <a:xfrm>
            <a:off x="777240" y="2651760"/>
            <a:ext cx="365760" cy="365760"/>
          </a:xfrm>
          <a:prstGeom prst="rect">
            <a:avLst/>
          </a:prstGeom>
        </p:spPr>
      </p:pic>
      <p:sp>
        <p:nvSpPr>
          <p:cNvPr id="8" name="Text 5"/>
          <p:cNvSpPr/>
          <p:nvPr/>
        </p:nvSpPr>
        <p:spPr>
          <a:xfrm>
            <a:off x="1371600" y="2542032"/>
            <a:ext cx="10058400" cy="292608"/>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Three voice assistants</a:t>
            </a:r>
            <a:endParaRPr lang="en-US" sz="1400" dirty="0"/>
          </a:p>
        </p:txBody>
      </p:sp>
      <p:sp>
        <p:nvSpPr>
          <p:cNvPr id="9" name="Text 6"/>
          <p:cNvSpPr/>
          <p:nvPr/>
        </p:nvSpPr>
        <p:spPr>
          <a:xfrm>
            <a:off x="1371600" y="2852928"/>
            <a:ext cx="10058400" cy="3200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Three different wake words. Three different cloud audit trails. Three different sets of skills/actions you have to maintain.</a:t>
            </a:r>
            <a:endParaRPr lang="en-US" sz="1200" dirty="0"/>
          </a:p>
        </p:txBody>
      </p:sp>
      <p:sp>
        <p:nvSpPr>
          <p:cNvPr id="10" name="Shape 7"/>
          <p:cNvSpPr/>
          <p:nvPr/>
        </p:nvSpPr>
        <p:spPr>
          <a:xfrm>
            <a:off x="548640" y="3291840"/>
            <a:ext cx="11064240" cy="713232"/>
          </a:xfrm>
          <a:prstGeom prst="rect">
            <a:avLst/>
          </a:prstGeom>
          <a:solidFill>
            <a:srgbClr val="F5F5F7"/>
          </a:solidFill>
          <a:ln w="12700">
            <a:solidFill>
              <a:srgbClr val="F5F5F7"/>
            </a:solidFill>
            <a:prstDash val="solid"/>
          </a:ln>
        </p:spPr>
      </p:sp>
      <p:sp>
        <p:nvSpPr>
          <p:cNvPr id="11" name="Shape 8"/>
          <p:cNvSpPr/>
          <p:nvPr/>
        </p:nvSpPr>
        <p:spPr>
          <a:xfrm>
            <a:off x="548640" y="3291840"/>
            <a:ext cx="91440" cy="713232"/>
          </a:xfrm>
          <a:prstGeom prst="rect">
            <a:avLst/>
          </a:prstGeom>
          <a:solidFill>
            <a:srgbClr val="FF9500"/>
          </a:solidFill>
          <a:ln w="12700">
            <a:solidFill>
              <a:srgbClr val="FF9500"/>
            </a:solidFill>
            <a:prstDash val="solid"/>
          </a:ln>
        </p:spPr>
      </p:sp>
      <p:pic>
        <p:nvPicPr>
          <p:cNvPr id="12" name="Image 1" descr="preencoded.png">    </p:cNvPr>
          <p:cNvPicPr>
            <a:picLocks noChangeAspect="1"/>
          </p:cNvPicPr>
          <p:nvPr/>
        </p:nvPicPr>
        <p:blipFill>
          <a:blip r:embed="rId2"/>
          <a:stretch>
            <a:fillRect/>
          </a:stretch>
        </p:blipFill>
        <p:spPr>
          <a:xfrm>
            <a:off x="777240" y="3474720"/>
            <a:ext cx="365760" cy="365760"/>
          </a:xfrm>
          <a:prstGeom prst="rect">
            <a:avLst/>
          </a:prstGeom>
        </p:spPr>
      </p:pic>
      <p:sp>
        <p:nvSpPr>
          <p:cNvPr id="13" name="Text 9"/>
          <p:cNvSpPr/>
          <p:nvPr/>
        </p:nvSpPr>
        <p:spPr>
          <a:xfrm>
            <a:off x="1371600" y="3364992"/>
            <a:ext cx="10058400" cy="292608"/>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Bridge gymnastics</a:t>
            </a:r>
            <a:endParaRPr lang="en-US" sz="1400" dirty="0"/>
          </a:p>
        </p:txBody>
      </p:sp>
      <p:sp>
        <p:nvSpPr>
          <p:cNvPr id="14" name="Text 10"/>
          <p:cNvSpPr/>
          <p:nvPr/>
        </p:nvSpPr>
        <p:spPr>
          <a:xfrm>
            <a:off x="1371600" y="3675888"/>
            <a:ext cx="10058400" cy="3200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Until Matter, doing 'cross-platform' meant SmartThings → Home Bridge → Hue → IFTTT chains. Fragile every link.</a:t>
            </a:r>
            <a:endParaRPr lang="en-US" sz="1200" dirty="0"/>
          </a:p>
        </p:txBody>
      </p:sp>
      <p:sp>
        <p:nvSpPr>
          <p:cNvPr id="15" name="Shape 11"/>
          <p:cNvSpPr/>
          <p:nvPr/>
        </p:nvSpPr>
        <p:spPr>
          <a:xfrm>
            <a:off x="548640" y="4114800"/>
            <a:ext cx="11064240" cy="713232"/>
          </a:xfrm>
          <a:prstGeom prst="rect">
            <a:avLst/>
          </a:prstGeom>
          <a:solidFill>
            <a:srgbClr val="F5F5F7"/>
          </a:solidFill>
          <a:ln w="12700">
            <a:solidFill>
              <a:srgbClr val="F5F5F7"/>
            </a:solidFill>
            <a:prstDash val="solid"/>
          </a:ln>
        </p:spPr>
      </p:sp>
      <p:sp>
        <p:nvSpPr>
          <p:cNvPr id="16" name="Shape 12"/>
          <p:cNvSpPr/>
          <p:nvPr/>
        </p:nvSpPr>
        <p:spPr>
          <a:xfrm>
            <a:off x="548640" y="4114800"/>
            <a:ext cx="91440" cy="713232"/>
          </a:xfrm>
          <a:prstGeom prst="rect">
            <a:avLst/>
          </a:prstGeom>
          <a:solidFill>
            <a:srgbClr val="FF9500"/>
          </a:solidFill>
          <a:ln w="12700">
            <a:solidFill>
              <a:srgbClr val="FF9500"/>
            </a:solidFill>
            <a:prstDash val="solid"/>
          </a:ln>
        </p:spPr>
      </p:sp>
      <p:pic>
        <p:nvPicPr>
          <p:cNvPr id="17" name="Image 2" descr="preencoded.png">    </p:cNvPr>
          <p:cNvPicPr>
            <a:picLocks noChangeAspect="1"/>
          </p:cNvPicPr>
          <p:nvPr/>
        </p:nvPicPr>
        <p:blipFill>
          <a:blip r:embed="rId3"/>
          <a:stretch>
            <a:fillRect/>
          </a:stretch>
        </p:blipFill>
        <p:spPr>
          <a:xfrm>
            <a:off x="777240" y="4297680"/>
            <a:ext cx="365760" cy="365760"/>
          </a:xfrm>
          <a:prstGeom prst="rect">
            <a:avLst/>
          </a:prstGeom>
        </p:spPr>
      </p:pic>
      <p:sp>
        <p:nvSpPr>
          <p:cNvPr id="18" name="Text 13"/>
          <p:cNvSpPr/>
          <p:nvPr/>
        </p:nvSpPr>
        <p:spPr>
          <a:xfrm>
            <a:off x="1371600" y="4187952"/>
            <a:ext cx="10058400" cy="292608"/>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Walled garden cameras</a:t>
            </a:r>
            <a:endParaRPr lang="en-US" sz="1400" dirty="0"/>
          </a:p>
        </p:txBody>
      </p:sp>
      <p:sp>
        <p:nvSpPr>
          <p:cNvPr id="19" name="Text 14"/>
          <p:cNvSpPr/>
          <p:nvPr/>
        </p:nvSpPr>
        <p:spPr>
          <a:xfrm>
            <a:off x="1371600" y="4498848"/>
            <a:ext cx="10058400" cy="3200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Ring footage stays in Ring. Nest footage stays in Nest. HomeKit Secure Video stays in iCloud. No standard.</a:t>
            </a:r>
            <a:endParaRPr lang="en-US" sz="1200" dirty="0"/>
          </a:p>
        </p:txBody>
      </p:sp>
      <p:sp>
        <p:nvSpPr>
          <p:cNvPr id="20" name="Shape 15"/>
          <p:cNvSpPr/>
          <p:nvPr/>
        </p:nvSpPr>
        <p:spPr>
          <a:xfrm>
            <a:off x="548640" y="4937760"/>
            <a:ext cx="11064240" cy="713232"/>
          </a:xfrm>
          <a:prstGeom prst="rect">
            <a:avLst/>
          </a:prstGeom>
          <a:solidFill>
            <a:srgbClr val="F5F5F7"/>
          </a:solidFill>
          <a:ln w="12700">
            <a:solidFill>
              <a:srgbClr val="F5F5F7"/>
            </a:solidFill>
            <a:prstDash val="solid"/>
          </a:ln>
        </p:spPr>
      </p:sp>
      <p:sp>
        <p:nvSpPr>
          <p:cNvPr id="21" name="Shape 16"/>
          <p:cNvSpPr/>
          <p:nvPr/>
        </p:nvSpPr>
        <p:spPr>
          <a:xfrm>
            <a:off x="548640" y="4937760"/>
            <a:ext cx="91440" cy="713232"/>
          </a:xfrm>
          <a:prstGeom prst="rect">
            <a:avLst/>
          </a:prstGeom>
          <a:solidFill>
            <a:srgbClr val="FF9500"/>
          </a:solidFill>
          <a:ln w="12700">
            <a:solidFill>
              <a:srgbClr val="FF9500"/>
            </a:solidFill>
            <a:prstDash val="solid"/>
          </a:ln>
        </p:spPr>
      </p:sp>
      <p:pic>
        <p:nvPicPr>
          <p:cNvPr id="22" name="Image 3" descr="preencoded.png">    </p:cNvPr>
          <p:cNvPicPr>
            <a:picLocks noChangeAspect="1"/>
          </p:cNvPicPr>
          <p:nvPr/>
        </p:nvPicPr>
        <p:blipFill>
          <a:blip r:embed="rId4"/>
          <a:stretch>
            <a:fillRect/>
          </a:stretch>
        </p:blipFill>
        <p:spPr>
          <a:xfrm>
            <a:off x="777240" y="5120640"/>
            <a:ext cx="365760" cy="365760"/>
          </a:xfrm>
          <a:prstGeom prst="rect">
            <a:avLst/>
          </a:prstGeom>
        </p:spPr>
      </p:pic>
      <p:sp>
        <p:nvSpPr>
          <p:cNvPr id="23" name="Text 17"/>
          <p:cNvSpPr/>
          <p:nvPr/>
        </p:nvSpPr>
        <p:spPr>
          <a:xfrm>
            <a:off x="1371600" y="5010912"/>
            <a:ext cx="10058400" cy="292608"/>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Subscription drift</a:t>
            </a:r>
            <a:endParaRPr lang="en-US" sz="1400" dirty="0"/>
          </a:p>
        </p:txBody>
      </p:sp>
      <p:sp>
        <p:nvSpPr>
          <p:cNvPr id="24" name="Text 18"/>
          <p:cNvSpPr/>
          <p:nvPr/>
        </p:nvSpPr>
        <p:spPr>
          <a:xfrm>
            <a:off x="1371600" y="5321808"/>
            <a:ext cx="10058400" cy="32004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Each platform now wants $5-$20/mo. The 'one platform to rule them all' became 'one subscription per room.'</a:t>
            </a:r>
            <a:endParaRPr lang="en-US" sz="1200" dirty="0"/>
          </a:p>
        </p:txBody>
      </p:sp>
      <p:sp>
        <p:nvSpPr>
          <p:cNvPr id="25" name="Shape 19"/>
          <p:cNvSpPr/>
          <p:nvPr/>
        </p:nvSpPr>
        <p:spPr>
          <a:xfrm>
            <a:off x="548640" y="6446520"/>
            <a:ext cx="11064240" cy="0"/>
          </a:xfrm>
          <a:prstGeom prst="line">
            <a:avLst/>
          </a:prstGeom>
          <a:noFill/>
          <a:ln w="9525">
            <a:solidFill>
              <a:srgbClr val="D2D2D7"/>
            </a:solidFill>
            <a:prstDash val="solid"/>
          </a:ln>
        </p:spPr>
      </p:sp>
      <p:sp>
        <p:nvSpPr>
          <p:cNvPr id="26" name="Text 20"/>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7" name="Text 21"/>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Industry</a:t>
            </a:r>
            <a:endParaRPr lang="en-US" sz="900" dirty="0"/>
          </a:p>
        </p:txBody>
      </p:sp>
      <p:sp>
        <p:nvSpPr>
          <p:cNvPr id="28" name="Text 22"/>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33</a:t>
            </a:r>
            <a:endParaRPr lang="en-US" sz="9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8 · A BETTER FUTURE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What better looks like</a:t>
            </a:r>
            <a:endParaRPr lang="en-US" sz="3600" dirty="0"/>
          </a:p>
        </p:txBody>
      </p:sp>
      <p:sp>
        <p:nvSpPr>
          <p:cNvPr id="4" name="Shape 2"/>
          <p:cNvSpPr/>
          <p:nvPr/>
        </p:nvSpPr>
        <p:spPr>
          <a:xfrm>
            <a:off x="548640" y="2194560"/>
            <a:ext cx="5440680" cy="1737360"/>
          </a:xfrm>
          <a:prstGeom prst="rect">
            <a:avLst/>
          </a:prstGeom>
          <a:solidFill>
            <a:srgbClr val="F5F5F7"/>
          </a:solidFill>
          <a:ln w="12700">
            <a:solidFill>
              <a:srgbClr val="F5F5F7"/>
            </a:solidFill>
            <a:prstDash val="solid"/>
          </a:ln>
        </p:spPr>
      </p:sp>
      <p:sp>
        <p:nvSpPr>
          <p:cNvPr id="5" name="Shape 3"/>
          <p:cNvSpPr/>
          <p:nvPr/>
        </p:nvSpPr>
        <p:spPr>
          <a:xfrm>
            <a:off x="548640" y="2194560"/>
            <a:ext cx="5440680" cy="73152"/>
          </a:xfrm>
          <a:prstGeom prst="rect">
            <a:avLst/>
          </a:prstGeom>
          <a:solidFill>
            <a:srgbClr val="30D158"/>
          </a:solidFill>
          <a:ln w="12700">
            <a:solidFill>
              <a:srgbClr val="30D158"/>
            </a:solidFill>
            <a:prstDash val="solid"/>
          </a:ln>
        </p:spPr>
      </p:sp>
      <p:sp>
        <p:nvSpPr>
          <p:cNvPr id="6" name="Text 4"/>
          <p:cNvSpPr/>
          <p:nvPr/>
        </p:nvSpPr>
        <p:spPr>
          <a:xfrm>
            <a:off x="822960" y="2423160"/>
            <a:ext cx="5029200" cy="41148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One pairing experience</a:t>
            </a:r>
            <a:endParaRPr lang="en-US" sz="1600" dirty="0"/>
          </a:p>
        </p:txBody>
      </p:sp>
      <p:sp>
        <p:nvSpPr>
          <p:cNvPr id="7" name="Text 5"/>
          <p:cNvSpPr/>
          <p:nvPr/>
        </p:nvSpPr>
        <p:spPr>
          <a:xfrm>
            <a:off x="822960" y="2926080"/>
            <a:ext cx="5029200" cy="91440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Scan a QR code; it lands on every hub in the house, not just one.</a:t>
            </a:r>
            <a:endParaRPr lang="en-US" sz="1300" dirty="0"/>
          </a:p>
        </p:txBody>
      </p:sp>
      <p:sp>
        <p:nvSpPr>
          <p:cNvPr id="8" name="Shape 6"/>
          <p:cNvSpPr/>
          <p:nvPr/>
        </p:nvSpPr>
        <p:spPr>
          <a:xfrm>
            <a:off x="6217920" y="2194560"/>
            <a:ext cx="5440680" cy="1737360"/>
          </a:xfrm>
          <a:prstGeom prst="rect">
            <a:avLst/>
          </a:prstGeom>
          <a:solidFill>
            <a:srgbClr val="F5F5F7"/>
          </a:solidFill>
          <a:ln w="12700">
            <a:solidFill>
              <a:srgbClr val="F5F5F7"/>
            </a:solidFill>
            <a:prstDash val="solid"/>
          </a:ln>
        </p:spPr>
      </p:sp>
      <p:sp>
        <p:nvSpPr>
          <p:cNvPr id="9" name="Shape 7"/>
          <p:cNvSpPr/>
          <p:nvPr/>
        </p:nvSpPr>
        <p:spPr>
          <a:xfrm>
            <a:off x="6217920" y="2194560"/>
            <a:ext cx="5440680" cy="73152"/>
          </a:xfrm>
          <a:prstGeom prst="rect">
            <a:avLst/>
          </a:prstGeom>
          <a:solidFill>
            <a:srgbClr val="30D158"/>
          </a:solidFill>
          <a:ln w="12700">
            <a:solidFill>
              <a:srgbClr val="30D158"/>
            </a:solidFill>
            <a:prstDash val="solid"/>
          </a:ln>
        </p:spPr>
      </p:sp>
      <p:sp>
        <p:nvSpPr>
          <p:cNvPr id="10" name="Text 8"/>
          <p:cNvSpPr/>
          <p:nvPr/>
        </p:nvSpPr>
        <p:spPr>
          <a:xfrm>
            <a:off x="6492240" y="2423160"/>
            <a:ext cx="5029200" cy="41148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Vendor-agnostic camera storage</a:t>
            </a:r>
            <a:endParaRPr lang="en-US" sz="1600" dirty="0"/>
          </a:p>
        </p:txBody>
      </p:sp>
      <p:sp>
        <p:nvSpPr>
          <p:cNvPr id="11" name="Text 9"/>
          <p:cNvSpPr/>
          <p:nvPr/>
        </p:nvSpPr>
        <p:spPr>
          <a:xfrm>
            <a:off x="6492240" y="2926080"/>
            <a:ext cx="5029200" cy="91440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Encrypted video that any compatible app can render - so cameras can outlive the brand.</a:t>
            </a:r>
            <a:endParaRPr lang="en-US" sz="1300" dirty="0"/>
          </a:p>
        </p:txBody>
      </p:sp>
      <p:sp>
        <p:nvSpPr>
          <p:cNvPr id="12" name="Shape 10"/>
          <p:cNvSpPr/>
          <p:nvPr/>
        </p:nvSpPr>
        <p:spPr>
          <a:xfrm>
            <a:off x="548640" y="4114800"/>
            <a:ext cx="5440680" cy="1737360"/>
          </a:xfrm>
          <a:prstGeom prst="rect">
            <a:avLst/>
          </a:prstGeom>
          <a:solidFill>
            <a:srgbClr val="F5F5F7"/>
          </a:solidFill>
          <a:ln w="12700">
            <a:solidFill>
              <a:srgbClr val="F5F5F7"/>
            </a:solidFill>
            <a:prstDash val="solid"/>
          </a:ln>
        </p:spPr>
      </p:sp>
      <p:sp>
        <p:nvSpPr>
          <p:cNvPr id="13" name="Shape 11"/>
          <p:cNvSpPr/>
          <p:nvPr/>
        </p:nvSpPr>
        <p:spPr>
          <a:xfrm>
            <a:off x="548640" y="4114800"/>
            <a:ext cx="5440680" cy="73152"/>
          </a:xfrm>
          <a:prstGeom prst="rect">
            <a:avLst/>
          </a:prstGeom>
          <a:solidFill>
            <a:srgbClr val="30D158"/>
          </a:solidFill>
          <a:ln w="12700">
            <a:solidFill>
              <a:srgbClr val="30D158"/>
            </a:solidFill>
            <a:prstDash val="solid"/>
          </a:ln>
        </p:spPr>
      </p:sp>
      <p:sp>
        <p:nvSpPr>
          <p:cNvPr id="14" name="Text 12"/>
          <p:cNvSpPr/>
          <p:nvPr/>
        </p:nvSpPr>
        <p:spPr>
          <a:xfrm>
            <a:off x="822960" y="4343400"/>
            <a:ext cx="5029200" cy="41148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Portable automations</a:t>
            </a:r>
            <a:endParaRPr lang="en-US" sz="1600" dirty="0"/>
          </a:p>
        </p:txBody>
      </p:sp>
      <p:sp>
        <p:nvSpPr>
          <p:cNvPr id="15" name="Text 13"/>
          <p:cNvSpPr/>
          <p:nvPr/>
        </p:nvSpPr>
        <p:spPr>
          <a:xfrm>
            <a:off x="822960" y="4846320"/>
            <a:ext cx="5029200" cy="91440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A 'when sunset, dim to 30%' rule that you can move between Apple, Google, and Hubitat.</a:t>
            </a:r>
            <a:endParaRPr lang="en-US" sz="1300" dirty="0"/>
          </a:p>
        </p:txBody>
      </p:sp>
      <p:sp>
        <p:nvSpPr>
          <p:cNvPr id="16" name="Shape 14"/>
          <p:cNvSpPr/>
          <p:nvPr/>
        </p:nvSpPr>
        <p:spPr>
          <a:xfrm>
            <a:off x="6217920" y="4114800"/>
            <a:ext cx="5440680" cy="1737360"/>
          </a:xfrm>
          <a:prstGeom prst="rect">
            <a:avLst/>
          </a:prstGeom>
          <a:solidFill>
            <a:srgbClr val="F5F5F7"/>
          </a:solidFill>
          <a:ln w="12700">
            <a:solidFill>
              <a:srgbClr val="F5F5F7"/>
            </a:solidFill>
            <a:prstDash val="solid"/>
          </a:ln>
        </p:spPr>
      </p:sp>
      <p:sp>
        <p:nvSpPr>
          <p:cNvPr id="17" name="Shape 15"/>
          <p:cNvSpPr/>
          <p:nvPr/>
        </p:nvSpPr>
        <p:spPr>
          <a:xfrm>
            <a:off x="6217920" y="4114800"/>
            <a:ext cx="5440680" cy="73152"/>
          </a:xfrm>
          <a:prstGeom prst="rect">
            <a:avLst/>
          </a:prstGeom>
          <a:solidFill>
            <a:srgbClr val="30D158"/>
          </a:solidFill>
          <a:ln w="12700">
            <a:solidFill>
              <a:srgbClr val="30D158"/>
            </a:solidFill>
            <a:prstDash val="solid"/>
          </a:ln>
        </p:spPr>
      </p:sp>
      <p:sp>
        <p:nvSpPr>
          <p:cNvPr id="18" name="Text 16"/>
          <p:cNvSpPr/>
          <p:nvPr/>
        </p:nvSpPr>
        <p:spPr>
          <a:xfrm>
            <a:off x="6492240" y="4343400"/>
            <a:ext cx="5029200" cy="411480"/>
          </a:xfrm>
          <a:prstGeom prst="rect">
            <a:avLst/>
          </a:prstGeom>
          <a:noFill/>
          <a:ln/>
        </p:spPr>
        <p:txBody>
          <a:bodyPr wrap="square" lIns="0" tIns="0" rIns="0" bIns="0" rtlCol="0" anchor="ctr"/>
          <a:lstStyle/>
          <a:p>
            <a:pPr indent="0" marL="0">
              <a:buNone/>
            </a:pPr>
            <a:r>
              <a:rPr lang="en-US" sz="1600" b="1" dirty="0">
                <a:solidFill>
                  <a:srgbClr val="1D1D1F"/>
                </a:solidFill>
                <a:latin typeface="Helvetica Neue" pitchFamily="34" charset="0"/>
                <a:ea typeface="Helvetica Neue" pitchFamily="34" charset="-122"/>
                <a:cs typeface="Helvetica Neue" pitchFamily="34" charset="-120"/>
              </a:rPr>
              <a:t>Right-to-repair for IoT</a:t>
            </a:r>
            <a:endParaRPr lang="en-US" sz="1600" dirty="0"/>
          </a:p>
        </p:txBody>
      </p:sp>
      <p:sp>
        <p:nvSpPr>
          <p:cNvPr id="19" name="Text 17"/>
          <p:cNvSpPr/>
          <p:nvPr/>
        </p:nvSpPr>
        <p:spPr>
          <a:xfrm>
            <a:off x="6492240" y="4846320"/>
            <a:ext cx="5029200" cy="91440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When a company shuts a cloud, owners get the keys to the kingdom - documented, not improvised.</a:t>
            </a:r>
            <a:endParaRPr lang="en-US" sz="1300" dirty="0"/>
          </a:p>
        </p:txBody>
      </p:sp>
      <p:sp>
        <p:nvSpPr>
          <p:cNvPr id="20" name="Shape 18"/>
          <p:cNvSpPr/>
          <p:nvPr/>
        </p:nvSpPr>
        <p:spPr>
          <a:xfrm>
            <a:off x="548640" y="6446520"/>
            <a:ext cx="11064240" cy="0"/>
          </a:xfrm>
          <a:prstGeom prst="line">
            <a:avLst/>
          </a:prstGeom>
          <a:noFill/>
          <a:ln w="9525">
            <a:solidFill>
              <a:srgbClr val="D2D2D7"/>
            </a:solidFill>
            <a:prstDash val="solid"/>
          </a:ln>
        </p:spPr>
      </p:sp>
      <p:sp>
        <p:nvSpPr>
          <p:cNvPr id="21" name="Text 19"/>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2" name="Text 20"/>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Industry</a:t>
            </a:r>
            <a:endParaRPr lang="en-US" sz="900" dirty="0"/>
          </a:p>
        </p:txBody>
      </p:sp>
      <p:sp>
        <p:nvSpPr>
          <p:cNvPr id="23" name="Text 21"/>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34</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D1D1F"/>
        </a:solidFill>
      </p:bgPr>
    </p:bg>
    <p:spTree>
      <p:nvGrpSpPr>
        <p:cNvPr id="1" name=""/>
        <p:cNvGrpSpPr/>
        <p:nvPr/>
      </p:nvGrpSpPr>
      <p:grpSpPr>
        <a:xfrm>
          <a:off x="0" y="0"/>
          <a:ext cx="0" cy="0"/>
          <a:chOff x="0" y="0"/>
          <a:chExt cx="0" cy="0"/>
        </a:xfrm>
      </p:grpSpPr>
      <p:sp>
        <p:nvSpPr>
          <p:cNvPr id="2" name="Text 0"/>
          <p:cNvSpPr/>
          <p:nvPr/>
        </p:nvSpPr>
        <p:spPr>
          <a:xfrm>
            <a:off x="548640" y="2377440"/>
            <a:ext cx="10972800" cy="365760"/>
          </a:xfrm>
          <a:prstGeom prst="rect">
            <a:avLst/>
          </a:prstGeom>
          <a:noFill/>
          <a:ln/>
        </p:spPr>
        <p:txBody>
          <a:bodyPr wrap="square" lIns="0" tIns="0" rIns="0" bIns="0" rtlCol="0" anchor="ctr"/>
          <a:lstStyle/>
          <a:p>
            <a:pPr indent="0" marL="0">
              <a:buNone/>
            </a:pPr>
            <a:r>
              <a:rPr lang="en-US" sz="1400" b="1" spc="600" kern="0" dirty="0">
                <a:solidFill>
                  <a:srgbClr val="0071E3"/>
                </a:solidFill>
                <a:latin typeface="Helvetica Neue" pitchFamily="34" charset="0"/>
                <a:ea typeface="Helvetica Neue" pitchFamily="34" charset="-122"/>
                <a:cs typeface="Helvetica Neue" pitchFamily="34" charset="-120"/>
              </a:rPr>
              <a:t>PART ONE</a:t>
            </a:r>
            <a:endParaRPr lang="en-US" sz="1400" dirty="0"/>
          </a:p>
        </p:txBody>
      </p:sp>
      <p:sp>
        <p:nvSpPr>
          <p:cNvPr id="3" name="Text 1"/>
          <p:cNvSpPr/>
          <p:nvPr/>
        </p:nvSpPr>
        <p:spPr>
          <a:xfrm>
            <a:off x="548640" y="2834640"/>
            <a:ext cx="10972800" cy="1280160"/>
          </a:xfrm>
          <a:prstGeom prst="rect">
            <a:avLst/>
          </a:prstGeom>
          <a:noFill/>
          <a:ln/>
        </p:spPr>
        <p:txBody>
          <a:bodyPr wrap="square" lIns="0" tIns="0" rIns="0" bIns="0" rtlCol="0" anchor="ctr"/>
          <a:lstStyle/>
          <a:p>
            <a:pPr indent="0" marL="0">
              <a:buNone/>
            </a:pPr>
            <a:r>
              <a:rPr lang="en-US" sz="6800" b="1" dirty="0">
                <a:solidFill>
                  <a:srgbClr val="FFFFFF"/>
                </a:solidFill>
                <a:latin typeface="Helvetica Neue" pitchFamily="34" charset="0"/>
                <a:ea typeface="Helvetica Neue" pitchFamily="34" charset="-122"/>
                <a:cs typeface="Helvetica Neue" pitchFamily="34" charset="-120"/>
              </a:rPr>
              <a:t>A Brief History</a:t>
            </a:r>
            <a:endParaRPr lang="en-US" sz="6800" dirty="0"/>
          </a:p>
        </p:txBody>
      </p:sp>
      <p:sp>
        <p:nvSpPr>
          <p:cNvPr id="4" name="Text 2"/>
          <p:cNvSpPr/>
          <p:nvPr/>
        </p:nvSpPr>
        <p:spPr>
          <a:xfrm>
            <a:off x="548640" y="4114800"/>
            <a:ext cx="10972800" cy="548640"/>
          </a:xfrm>
          <a:prstGeom prst="rect">
            <a:avLst/>
          </a:prstGeom>
          <a:noFill/>
          <a:ln/>
        </p:spPr>
        <p:txBody>
          <a:bodyPr wrap="square" lIns="0" tIns="0" rIns="0" bIns="0" rtlCol="0" anchor="ctr"/>
          <a:lstStyle/>
          <a:p>
            <a:pPr indent="0" marL="0">
              <a:buNone/>
            </a:pPr>
            <a:r>
              <a:rPr lang="en-US" sz="1800" i="1" dirty="0">
                <a:solidFill>
                  <a:srgbClr val="D2D2D7"/>
                </a:solidFill>
                <a:latin typeface="Helvetica Neue" pitchFamily="34" charset="0"/>
                <a:ea typeface="Helvetica Neue" pitchFamily="34" charset="-122"/>
                <a:cs typeface="Helvetica Neue" pitchFamily="34" charset="-120"/>
              </a:rPr>
              <a:t>From a Scottish company called Pico Electronics to the screens in your pocket.</a:t>
            </a:r>
            <a:endParaRPr 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8 · LOOKING FORWARD</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Five predictions for 2026 - 2030</a:t>
            </a:r>
            <a:endParaRPr lang="en-US" sz="3600" dirty="0"/>
          </a:p>
        </p:txBody>
      </p:sp>
      <p:sp>
        <p:nvSpPr>
          <p:cNvPr id="4" name="Text 2"/>
          <p:cNvSpPr/>
          <p:nvPr/>
        </p:nvSpPr>
        <p:spPr>
          <a:xfrm>
            <a:off x="548640" y="2103120"/>
            <a:ext cx="822960" cy="457200"/>
          </a:xfrm>
          <a:prstGeom prst="rect">
            <a:avLst/>
          </a:prstGeom>
          <a:noFill/>
          <a:ln/>
        </p:spPr>
        <p:txBody>
          <a:bodyPr wrap="square" lIns="0" tIns="0" rIns="0" bIns="0" rtlCol="0" anchor="ctr"/>
          <a:lstStyle/>
          <a:p>
            <a:pPr indent="0" marL="0">
              <a:buNone/>
            </a:pPr>
            <a:r>
              <a:rPr lang="en-US" sz="2600" b="1" dirty="0">
                <a:solidFill>
                  <a:srgbClr val="0071E3"/>
                </a:solidFill>
                <a:latin typeface="Helvetica Neue" pitchFamily="34" charset="0"/>
                <a:ea typeface="Helvetica Neue" pitchFamily="34" charset="-122"/>
                <a:cs typeface="Helvetica Neue" pitchFamily="34" charset="-120"/>
              </a:rPr>
              <a:t>01</a:t>
            </a:r>
            <a:endParaRPr lang="en-US" sz="2600" dirty="0"/>
          </a:p>
        </p:txBody>
      </p:sp>
      <p:sp>
        <p:nvSpPr>
          <p:cNvPr id="5" name="Text 3"/>
          <p:cNvSpPr/>
          <p:nvPr/>
        </p:nvSpPr>
        <p:spPr>
          <a:xfrm>
            <a:off x="1463040" y="2103120"/>
            <a:ext cx="4572000" cy="411480"/>
          </a:xfrm>
          <a:prstGeom prst="rect">
            <a:avLst/>
          </a:prstGeom>
          <a:noFill/>
          <a:ln/>
        </p:spPr>
        <p:txBody>
          <a:bodyPr wrap="square" lIns="0" tIns="0" rIns="0" bIns="0" rtlCol="0" anchor="ctr"/>
          <a:lstStyle/>
          <a:p>
            <a:pPr indent="0" marL="0">
              <a:buNone/>
            </a:pPr>
            <a:r>
              <a:rPr lang="en-US" sz="1700" b="1" dirty="0">
                <a:solidFill>
                  <a:srgbClr val="1D1D1F"/>
                </a:solidFill>
                <a:latin typeface="Helvetica Neue" pitchFamily="34" charset="0"/>
                <a:ea typeface="Helvetica Neue" pitchFamily="34" charset="-122"/>
                <a:cs typeface="Helvetica Neue" pitchFamily="34" charset="-120"/>
              </a:rPr>
              <a:t>Matter wins quietly</a:t>
            </a:r>
            <a:endParaRPr lang="en-US" sz="1700" dirty="0"/>
          </a:p>
        </p:txBody>
      </p:sp>
      <p:sp>
        <p:nvSpPr>
          <p:cNvPr id="6" name="Text 4"/>
          <p:cNvSpPr/>
          <p:nvPr/>
        </p:nvSpPr>
        <p:spPr>
          <a:xfrm>
            <a:off x="1463040" y="2487168"/>
            <a:ext cx="10149840" cy="36576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By 2028, 'Works with Matter' will be the default badge - just like 'Bluetooth' became.</a:t>
            </a:r>
            <a:endParaRPr lang="en-US" sz="1300" dirty="0"/>
          </a:p>
        </p:txBody>
      </p:sp>
      <p:sp>
        <p:nvSpPr>
          <p:cNvPr id="7" name="Text 5"/>
          <p:cNvSpPr/>
          <p:nvPr/>
        </p:nvSpPr>
        <p:spPr>
          <a:xfrm>
            <a:off x="548640" y="2880360"/>
            <a:ext cx="822960" cy="457200"/>
          </a:xfrm>
          <a:prstGeom prst="rect">
            <a:avLst/>
          </a:prstGeom>
          <a:noFill/>
          <a:ln/>
        </p:spPr>
        <p:txBody>
          <a:bodyPr wrap="square" lIns="0" tIns="0" rIns="0" bIns="0" rtlCol="0" anchor="ctr"/>
          <a:lstStyle/>
          <a:p>
            <a:pPr indent="0" marL="0">
              <a:buNone/>
            </a:pPr>
            <a:r>
              <a:rPr lang="en-US" sz="2600" b="1" dirty="0">
                <a:solidFill>
                  <a:srgbClr val="0071E3"/>
                </a:solidFill>
                <a:latin typeface="Helvetica Neue" pitchFamily="34" charset="0"/>
                <a:ea typeface="Helvetica Neue" pitchFamily="34" charset="-122"/>
                <a:cs typeface="Helvetica Neue" pitchFamily="34" charset="-120"/>
              </a:rPr>
              <a:t>02</a:t>
            </a:r>
            <a:endParaRPr lang="en-US" sz="2600" dirty="0"/>
          </a:p>
        </p:txBody>
      </p:sp>
      <p:sp>
        <p:nvSpPr>
          <p:cNvPr id="8" name="Text 6"/>
          <p:cNvSpPr/>
          <p:nvPr/>
        </p:nvSpPr>
        <p:spPr>
          <a:xfrm>
            <a:off x="1463040" y="2880360"/>
            <a:ext cx="4572000" cy="411480"/>
          </a:xfrm>
          <a:prstGeom prst="rect">
            <a:avLst/>
          </a:prstGeom>
          <a:noFill/>
          <a:ln/>
        </p:spPr>
        <p:txBody>
          <a:bodyPr wrap="square" lIns="0" tIns="0" rIns="0" bIns="0" rtlCol="0" anchor="ctr"/>
          <a:lstStyle/>
          <a:p>
            <a:pPr indent="0" marL="0">
              <a:buNone/>
            </a:pPr>
            <a:r>
              <a:rPr lang="en-US" sz="1700" b="1" dirty="0">
                <a:solidFill>
                  <a:srgbClr val="1D1D1F"/>
                </a:solidFill>
                <a:latin typeface="Helvetica Neue" pitchFamily="34" charset="0"/>
                <a:ea typeface="Helvetica Neue" pitchFamily="34" charset="-122"/>
                <a:cs typeface="Helvetica Neue" pitchFamily="34" charset="-120"/>
              </a:rPr>
              <a:t>Local AI hubs become the norm</a:t>
            </a:r>
            <a:endParaRPr lang="en-US" sz="1700" dirty="0"/>
          </a:p>
        </p:txBody>
      </p:sp>
      <p:sp>
        <p:nvSpPr>
          <p:cNvPr id="9" name="Text 7"/>
          <p:cNvSpPr/>
          <p:nvPr/>
        </p:nvSpPr>
        <p:spPr>
          <a:xfrm>
            <a:off x="1463040" y="3264408"/>
            <a:ext cx="10149840" cy="36576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Apple, Google, and Amazon all ship LLMs that run at home, not in the data center.</a:t>
            </a:r>
            <a:endParaRPr lang="en-US" sz="1300" dirty="0"/>
          </a:p>
        </p:txBody>
      </p:sp>
      <p:sp>
        <p:nvSpPr>
          <p:cNvPr id="10" name="Text 8"/>
          <p:cNvSpPr/>
          <p:nvPr/>
        </p:nvSpPr>
        <p:spPr>
          <a:xfrm>
            <a:off x="548640" y="3657600"/>
            <a:ext cx="822960" cy="457200"/>
          </a:xfrm>
          <a:prstGeom prst="rect">
            <a:avLst/>
          </a:prstGeom>
          <a:noFill/>
          <a:ln/>
        </p:spPr>
        <p:txBody>
          <a:bodyPr wrap="square" lIns="0" tIns="0" rIns="0" bIns="0" rtlCol="0" anchor="ctr"/>
          <a:lstStyle/>
          <a:p>
            <a:pPr indent="0" marL="0">
              <a:buNone/>
            </a:pPr>
            <a:r>
              <a:rPr lang="en-US" sz="2600" b="1" dirty="0">
                <a:solidFill>
                  <a:srgbClr val="0071E3"/>
                </a:solidFill>
                <a:latin typeface="Helvetica Neue" pitchFamily="34" charset="0"/>
                <a:ea typeface="Helvetica Neue" pitchFamily="34" charset="-122"/>
                <a:cs typeface="Helvetica Neue" pitchFamily="34" charset="-120"/>
              </a:rPr>
              <a:t>03</a:t>
            </a:r>
            <a:endParaRPr lang="en-US" sz="2600" dirty="0"/>
          </a:p>
        </p:txBody>
      </p:sp>
      <p:sp>
        <p:nvSpPr>
          <p:cNvPr id="11" name="Text 9"/>
          <p:cNvSpPr/>
          <p:nvPr/>
        </p:nvSpPr>
        <p:spPr>
          <a:xfrm>
            <a:off x="1463040" y="3657600"/>
            <a:ext cx="4572000" cy="411480"/>
          </a:xfrm>
          <a:prstGeom prst="rect">
            <a:avLst/>
          </a:prstGeom>
          <a:noFill/>
          <a:ln/>
        </p:spPr>
        <p:txBody>
          <a:bodyPr wrap="square" lIns="0" tIns="0" rIns="0" bIns="0" rtlCol="0" anchor="ctr"/>
          <a:lstStyle/>
          <a:p>
            <a:pPr indent="0" marL="0">
              <a:buNone/>
            </a:pPr>
            <a:r>
              <a:rPr lang="en-US" sz="1700" b="1" dirty="0">
                <a:solidFill>
                  <a:srgbClr val="1D1D1F"/>
                </a:solidFill>
                <a:latin typeface="Helvetica Neue" pitchFamily="34" charset="0"/>
                <a:ea typeface="Helvetica Neue" pitchFamily="34" charset="-122"/>
                <a:cs typeface="Helvetica Neue" pitchFamily="34" charset="-120"/>
              </a:rPr>
              <a:t>Cameras become storage-portable</a:t>
            </a:r>
            <a:endParaRPr lang="en-US" sz="1700" dirty="0"/>
          </a:p>
        </p:txBody>
      </p:sp>
      <p:sp>
        <p:nvSpPr>
          <p:cNvPr id="12" name="Text 10"/>
          <p:cNvSpPr/>
          <p:nvPr/>
        </p:nvSpPr>
        <p:spPr>
          <a:xfrm>
            <a:off x="1463040" y="4041648"/>
            <a:ext cx="10149840" cy="36576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Pressure (and regulation) forces standard, encrypted formats - finally.</a:t>
            </a:r>
            <a:endParaRPr lang="en-US" sz="1300" dirty="0"/>
          </a:p>
        </p:txBody>
      </p:sp>
      <p:sp>
        <p:nvSpPr>
          <p:cNvPr id="13" name="Text 11"/>
          <p:cNvSpPr/>
          <p:nvPr/>
        </p:nvSpPr>
        <p:spPr>
          <a:xfrm>
            <a:off x="548640" y="4434840"/>
            <a:ext cx="822960" cy="457200"/>
          </a:xfrm>
          <a:prstGeom prst="rect">
            <a:avLst/>
          </a:prstGeom>
          <a:noFill/>
          <a:ln/>
        </p:spPr>
        <p:txBody>
          <a:bodyPr wrap="square" lIns="0" tIns="0" rIns="0" bIns="0" rtlCol="0" anchor="ctr"/>
          <a:lstStyle/>
          <a:p>
            <a:pPr indent="0" marL="0">
              <a:buNone/>
            </a:pPr>
            <a:r>
              <a:rPr lang="en-US" sz="2600" b="1" dirty="0">
                <a:solidFill>
                  <a:srgbClr val="0071E3"/>
                </a:solidFill>
                <a:latin typeface="Helvetica Neue" pitchFamily="34" charset="0"/>
                <a:ea typeface="Helvetica Neue" pitchFamily="34" charset="-122"/>
                <a:cs typeface="Helvetica Neue" pitchFamily="34" charset="-120"/>
              </a:rPr>
              <a:t>04</a:t>
            </a:r>
            <a:endParaRPr lang="en-US" sz="2600" dirty="0"/>
          </a:p>
        </p:txBody>
      </p:sp>
      <p:sp>
        <p:nvSpPr>
          <p:cNvPr id="14" name="Text 12"/>
          <p:cNvSpPr/>
          <p:nvPr/>
        </p:nvSpPr>
        <p:spPr>
          <a:xfrm>
            <a:off x="1463040" y="4434840"/>
            <a:ext cx="4572000" cy="411480"/>
          </a:xfrm>
          <a:prstGeom prst="rect">
            <a:avLst/>
          </a:prstGeom>
          <a:noFill/>
          <a:ln/>
        </p:spPr>
        <p:txBody>
          <a:bodyPr wrap="square" lIns="0" tIns="0" rIns="0" bIns="0" rtlCol="0" anchor="ctr"/>
          <a:lstStyle/>
          <a:p>
            <a:pPr indent="0" marL="0">
              <a:buNone/>
            </a:pPr>
            <a:r>
              <a:rPr lang="en-US" sz="1700" b="1" dirty="0">
                <a:solidFill>
                  <a:srgbClr val="1D1D1F"/>
                </a:solidFill>
                <a:latin typeface="Helvetica Neue" pitchFamily="34" charset="0"/>
                <a:ea typeface="Helvetica Neue" pitchFamily="34" charset="-122"/>
                <a:cs typeface="Helvetica Neue" pitchFamily="34" charset="-120"/>
              </a:rPr>
              <a:t>Energy management gets real</a:t>
            </a:r>
            <a:endParaRPr lang="en-US" sz="1700" dirty="0"/>
          </a:p>
        </p:txBody>
      </p:sp>
      <p:sp>
        <p:nvSpPr>
          <p:cNvPr id="15" name="Text 13"/>
          <p:cNvSpPr/>
          <p:nvPr/>
        </p:nvSpPr>
        <p:spPr>
          <a:xfrm>
            <a:off x="1463040" y="4818888"/>
            <a:ext cx="10149840" cy="36576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Smart panels, EVs, and home batteries finally talk to each other - and to the utility.</a:t>
            </a:r>
            <a:endParaRPr lang="en-US" sz="1300" dirty="0"/>
          </a:p>
        </p:txBody>
      </p:sp>
      <p:sp>
        <p:nvSpPr>
          <p:cNvPr id="16" name="Text 14"/>
          <p:cNvSpPr/>
          <p:nvPr/>
        </p:nvSpPr>
        <p:spPr>
          <a:xfrm>
            <a:off x="548640" y="5212080"/>
            <a:ext cx="822960" cy="457200"/>
          </a:xfrm>
          <a:prstGeom prst="rect">
            <a:avLst/>
          </a:prstGeom>
          <a:noFill/>
          <a:ln/>
        </p:spPr>
        <p:txBody>
          <a:bodyPr wrap="square" lIns="0" tIns="0" rIns="0" bIns="0" rtlCol="0" anchor="ctr"/>
          <a:lstStyle/>
          <a:p>
            <a:pPr indent="0" marL="0">
              <a:buNone/>
            </a:pPr>
            <a:r>
              <a:rPr lang="en-US" sz="2600" b="1" dirty="0">
                <a:solidFill>
                  <a:srgbClr val="0071E3"/>
                </a:solidFill>
                <a:latin typeface="Helvetica Neue" pitchFamily="34" charset="0"/>
                <a:ea typeface="Helvetica Neue" pitchFamily="34" charset="-122"/>
                <a:cs typeface="Helvetica Neue" pitchFamily="34" charset="-120"/>
              </a:rPr>
              <a:t>05</a:t>
            </a:r>
            <a:endParaRPr lang="en-US" sz="2600" dirty="0"/>
          </a:p>
        </p:txBody>
      </p:sp>
      <p:sp>
        <p:nvSpPr>
          <p:cNvPr id="17" name="Text 15"/>
          <p:cNvSpPr/>
          <p:nvPr/>
        </p:nvSpPr>
        <p:spPr>
          <a:xfrm>
            <a:off x="1463040" y="5212080"/>
            <a:ext cx="4572000" cy="411480"/>
          </a:xfrm>
          <a:prstGeom prst="rect">
            <a:avLst/>
          </a:prstGeom>
          <a:noFill/>
          <a:ln/>
        </p:spPr>
        <p:txBody>
          <a:bodyPr wrap="square" lIns="0" tIns="0" rIns="0" bIns="0" rtlCol="0" anchor="ctr"/>
          <a:lstStyle/>
          <a:p>
            <a:pPr indent="0" marL="0">
              <a:buNone/>
            </a:pPr>
            <a:r>
              <a:rPr lang="en-US" sz="1700" b="1" dirty="0">
                <a:solidFill>
                  <a:srgbClr val="1D1D1F"/>
                </a:solidFill>
                <a:latin typeface="Helvetica Neue" pitchFamily="34" charset="0"/>
                <a:ea typeface="Helvetica Neue" pitchFamily="34" charset="-122"/>
                <a:cs typeface="Helvetica Neue" pitchFamily="34" charset="-120"/>
              </a:rPr>
              <a:t>Voice loses the wake word</a:t>
            </a:r>
            <a:endParaRPr lang="en-US" sz="1700" dirty="0"/>
          </a:p>
        </p:txBody>
      </p:sp>
      <p:sp>
        <p:nvSpPr>
          <p:cNvPr id="18" name="Text 16"/>
          <p:cNvSpPr/>
          <p:nvPr/>
        </p:nvSpPr>
        <p:spPr>
          <a:xfrm>
            <a:off x="1463040" y="5596128"/>
            <a:ext cx="10149840" cy="36576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Ambient computing - the house just notices and asks, instead of you summoning.</a:t>
            </a:r>
            <a:endParaRPr lang="en-US" sz="1300" dirty="0"/>
          </a:p>
        </p:txBody>
      </p:sp>
      <p:sp>
        <p:nvSpPr>
          <p:cNvPr id="19" name="Shape 17"/>
          <p:cNvSpPr/>
          <p:nvPr/>
        </p:nvSpPr>
        <p:spPr>
          <a:xfrm>
            <a:off x="548640" y="6446520"/>
            <a:ext cx="11064240" cy="0"/>
          </a:xfrm>
          <a:prstGeom prst="line">
            <a:avLst/>
          </a:prstGeom>
          <a:noFill/>
          <a:ln w="9525">
            <a:solidFill>
              <a:srgbClr val="D2D2D7"/>
            </a:solidFill>
            <a:prstDash val="solid"/>
          </a:ln>
        </p:spPr>
      </p:sp>
      <p:sp>
        <p:nvSpPr>
          <p:cNvPr id="20" name="Text 18"/>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1" name="Text 19"/>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Future</a:t>
            </a:r>
            <a:endParaRPr lang="en-US" sz="900" dirty="0"/>
          </a:p>
        </p:txBody>
      </p:sp>
      <p:sp>
        <p:nvSpPr>
          <p:cNvPr id="22" name="Text 20"/>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35</a:t>
            </a:r>
            <a:endParaRPr lang="en-US" sz="9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FOR SMMUG MEMBERS</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A practical starter map</a:t>
            </a:r>
            <a:endParaRPr lang="en-US" sz="3600" dirty="0"/>
          </a:p>
        </p:txBody>
      </p:sp>
      <p:sp>
        <p:nvSpPr>
          <p:cNvPr id="4" name="Text 2"/>
          <p:cNvSpPr/>
          <p:nvPr/>
        </p:nvSpPr>
        <p:spPr>
          <a:xfrm>
            <a:off x="548640" y="1783080"/>
            <a:ext cx="10972800" cy="50292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If I were setting up a smart home tomorrow in this room - here's what I'd buy.</a:t>
            </a:r>
            <a:endParaRPr lang="en-US" sz="1600" dirty="0"/>
          </a:p>
        </p:txBody>
      </p:sp>
      <p:sp>
        <p:nvSpPr>
          <p:cNvPr id="5" name="Shape 3"/>
          <p:cNvSpPr/>
          <p:nvPr/>
        </p:nvSpPr>
        <p:spPr>
          <a:xfrm>
            <a:off x="548640" y="2468880"/>
            <a:ext cx="11064240" cy="850392"/>
          </a:xfrm>
          <a:prstGeom prst="rect">
            <a:avLst/>
          </a:prstGeom>
          <a:solidFill>
            <a:srgbClr val="F5F5F7"/>
          </a:solidFill>
          <a:ln w="12700">
            <a:solidFill>
              <a:srgbClr val="F5F5F7"/>
            </a:solidFill>
            <a:prstDash val="solid"/>
          </a:ln>
        </p:spPr>
      </p:sp>
      <p:sp>
        <p:nvSpPr>
          <p:cNvPr id="6" name="Shape 4"/>
          <p:cNvSpPr/>
          <p:nvPr/>
        </p:nvSpPr>
        <p:spPr>
          <a:xfrm>
            <a:off x="548640" y="2468880"/>
            <a:ext cx="91440" cy="850392"/>
          </a:xfrm>
          <a:prstGeom prst="rect">
            <a:avLst/>
          </a:prstGeom>
          <a:solidFill>
            <a:srgbClr val="0071E3"/>
          </a:solidFill>
          <a:ln w="12700">
            <a:solidFill>
              <a:srgbClr val="0071E3"/>
            </a:solidFill>
            <a:prstDash val="solid"/>
          </a:ln>
        </p:spPr>
      </p:sp>
      <p:sp>
        <p:nvSpPr>
          <p:cNvPr id="7" name="Text 5"/>
          <p:cNvSpPr/>
          <p:nvPr/>
        </p:nvSpPr>
        <p:spPr>
          <a:xfrm>
            <a:off x="777240" y="2578608"/>
            <a:ext cx="2560320" cy="320040"/>
          </a:xfrm>
          <a:prstGeom prst="rect">
            <a:avLst/>
          </a:prstGeom>
          <a:noFill/>
          <a:ln/>
        </p:spPr>
        <p:txBody>
          <a:bodyPr wrap="square" lIns="0" tIns="0" rIns="0" bIns="0" rtlCol="0" anchor="ctr"/>
          <a:lstStyle/>
          <a:p>
            <a:pPr indent="0" marL="0">
              <a:buNone/>
            </a:pPr>
            <a:r>
              <a:rPr lang="en-US" sz="1300" b="1" dirty="0">
                <a:solidFill>
                  <a:srgbClr val="0071E3"/>
                </a:solidFill>
                <a:latin typeface="Helvetica Neue" pitchFamily="34" charset="0"/>
                <a:ea typeface="Helvetica Neue" pitchFamily="34" charset="-122"/>
                <a:cs typeface="Helvetica Neue" pitchFamily="34" charset="-120"/>
              </a:rPr>
              <a:t>Just exploring</a:t>
            </a:r>
            <a:endParaRPr lang="en-US" sz="1300" dirty="0"/>
          </a:p>
        </p:txBody>
      </p:sp>
      <p:sp>
        <p:nvSpPr>
          <p:cNvPr id="8" name="Text 6"/>
          <p:cNvSpPr/>
          <p:nvPr/>
        </p:nvSpPr>
        <p:spPr>
          <a:xfrm>
            <a:off x="777240" y="2926080"/>
            <a:ext cx="6858000" cy="320040"/>
          </a:xfrm>
          <a:prstGeom prst="rect">
            <a:avLst/>
          </a:prstGeom>
          <a:noFill/>
          <a:ln/>
        </p:spPr>
        <p:txBody>
          <a:bodyPr wrap="square" lIns="0" tIns="0" rIns="0" bIns="0" rtlCol="0" anchor="ctr"/>
          <a:lstStyle/>
          <a:p>
            <a:pPr indent="0" marL="0">
              <a:buNone/>
            </a:pPr>
            <a:r>
              <a:rPr lang="en-US" sz="1300" dirty="0">
                <a:solidFill>
                  <a:srgbClr val="1D1D1F"/>
                </a:solidFill>
                <a:latin typeface="Helvetica Neue" pitchFamily="34" charset="0"/>
                <a:ea typeface="Helvetica Neue" pitchFamily="34" charset="-122"/>
                <a:cs typeface="Helvetica Neue" pitchFamily="34" charset="-120"/>
              </a:rPr>
              <a:t>1 HomePod mini + a Matter-over-Thread plug + a Matter bulb</a:t>
            </a:r>
            <a:endParaRPr lang="en-US" sz="1300" dirty="0"/>
          </a:p>
        </p:txBody>
      </p:sp>
      <p:sp>
        <p:nvSpPr>
          <p:cNvPr id="9" name="Text 7"/>
          <p:cNvSpPr/>
          <p:nvPr/>
        </p:nvSpPr>
        <p:spPr>
          <a:xfrm>
            <a:off x="7772400" y="2761488"/>
            <a:ext cx="3840480" cy="457200"/>
          </a:xfrm>
          <a:prstGeom prst="rect">
            <a:avLst/>
          </a:prstGeom>
          <a:noFill/>
          <a:ln/>
        </p:spPr>
        <p:txBody>
          <a:bodyPr wrap="square" lIns="0" tIns="0" rIns="0" bIns="0" rtlCol="0" anchor="ctr"/>
          <a:lstStyle/>
          <a:p>
            <a:pPr indent="0" marL="0">
              <a:buNone/>
            </a:pPr>
            <a:r>
              <a:rPr lang="en-US" sz="1200" i="1" dirty="0">
                <a:solidFill>
                  <a:srgbClr val="424245"/>
                </a:solidFill>
                <a:latin typeface="Helvetica Neue" pitchFamily="34" charset="0"/>
                <a:ea typeface="Helvetica Neue" pitchFamily="34" charset="-122"/>
                <a:cs typeface="Helvetica Neue" pitchFamily="34" charset="-120"/>
              </a:rPr>
              <a:t>Under $200, no commitments, all Apple-native.</a:t>
            </a:r>
            <a:endParaRPr lang="en-US" sz="1200" dirty="0"/>
          </a:p>
        </p:txBody>
      </p:sp>
      <p:sp>
        <p:nvSpPr>
          <p:cNvPr id="10" name="Shape 8"/>
          <p:cNvSpPr/>
          <p:nvPr/>
        </p:nvSpPr>
        <p:spPr>
          <a:xfrm>
            <a:off x="548640" y="3429000"/>
            <a:ext cx="11064240" cy="850392"/>
          </a:xfrm>
          <a:prstGeom prst="rect">
            <a:avLst/>
          </a:prstGeom>
          <a:solidFill>
            <a:srgbClr val="F5F5F7"/>
          </a:solidFill>
          <a:ln w="12700">
            <a:solidFill>
              <a:srgbClr val="F5F5F7"/>
            </a:solidFill>
            <a:prstDash val="solid"/>
          </a:ln>
        </p:spPr>
      </p:sp>
      <p:sp>
        <p:nvSpPr>
          <p:cNvPr id="11" name="Shape 9"/>
          <p:cNvSpPr/>
          <p:nvPr/>
        </p:nvSpPr>
        <p:spPr>
          <a:xfrm>
            <a:off x="548640" y="3429000"/>
            <a:ext cx="91440" cy="850392"/>
          </a:xfrm>
          <a:prstGeom prst="rect">
            <a:avLst/>
          </a:prstGeom>
          <a:solidFill>
            <a:srgbClr val="0071E3"/>
          </a:solidFill>
          <a:ln w="12700">
            <a:solidFill>
              <a:srgbClr val="0071E3"/>
            </a:solidFill>
            <a:prstDash val="solid"/>
          </a:ln>
        </p:spPr>
      </p:sp>
      <p:sp>
        <p:nvSpPr>
          <p:cNvPr id="12" name="Text 10"/>
          <p:cNvSpPr/>
          <p:nvPr/>
        </p:nvSpPr>
        <p:spPr>
          <a:xfrm>
            <a:off x="777240" y="3538728"/>
            <a:ext cx="2560320" cy="320040"/>
          </a:xfrm>
          <a:prstGeom prst="rect">
            <a:avLst/>
          </a:prstGeom>
          <a:noFill/>
          <a:ln/>
        </p:spPr>
        <p:txBody>
          <a:bodyPr wrap="square" lIns="0" tIns="0" rIns="0" bIns="0" rtlCol="0" anchor="ctr"/>
          <a:lstStyle/>
          <a:p>
            <a:pPr indent="0" marL="0">
              <a:buNone/>
            </a:pPr>
            <a:r>
              <a:rPr lang="en-US" sz="1300" b="1" dirty="0">
                <a:solidFill>
                  <a:srgbClr val="0071E3"/>
                </a:solidFill>
                <a:latin typeface="Helvetica Neue" pitchFamily="34" charset="0"/>
                <a:ea typeface="Helvetica Neue" pitchFamily="34" charset="-122"/>
                <a:cs typeface="Helvetica Neue" pitchFamily="34" charset="-120"/>
              </a:rPr>
              <a:t>Already in the ecosystem</a:t>
            </a:r>
            <a:endParaRPr lang="en-US" sz="1300" dirty="0"/>
          </a:p>
        </p:txBody>
      </p:sp>
      <p:sp>
        <p:nvSpPr>
          <p:cNvPr id="13" name="Text 11"/>
          <p:cNvSpPr/>
          <p:nvPr/>
        </p:nvSpPr>
        <p:spPr>
          <a:xfrm>
            <a:off x="777240" y="3886200"/>
            <a:ext cx="6858000" cy="320040"/>
          </a:xfrm>
          <a:prstGeom prst="rect">
            <a:avLst/>
          </a:prstGeom>
          <a:noFill/>
          <a:ln/>
        </p:spPr>
        <p:txBody>
          <a:bodyPr wrap="square" lIns="0" tIns="0" rIns="0" bIns="0" rtlCol="0" anchor="ctr"/>
          <a:lstStyle/>
          <a:p>
            <a:pPr indent="0" marL="0">
              <a:buNone/>
            </a:pPr>
            <a:r>
              <a:rPr lang="en-US" sz="1300" dirty="0">
                <a:solidFill>
                  <a:srgbClr val="1D1D1F"/>
                </a:solidFill>
                <a:latin typeface="Helvetica Neue" pitchFamily="34" charset="0"/>
                <a:ea typeface="Helvetica Neue" pitchFamily="34" charset="-122"/>
                <a:cs typeface="Helvetica Neue" pitchFamily="34" charset="-120"/>
              </a:rPr>
              <a:t>Apple TV 4K as Thread hub + Lutron Caseta + Hue or Nanoleaf bulbs</a:t>
            </a:r>
            <a:endParaRPr lang="en-US" sz="1300" dirty="0"/>
          </a:p>
        </p:txBody>
      </p:sp>
      <p:sp>
        <p:nvSpPr>
          <p:cNvPr id="14" name="Text 12"/>
          <p:cNvSpPr/>
          <p:nvPr/>
        </p:nvSpPr>
        <p:spPr>
          <a:xfrm>
            <a:off x="7772400" y="3721608"/>
            <a:ext cx="3840480" cy="457200"/>
          </a:xfrm>
          <a:prstGeom prst="rect">
            <a:avLst/>
          </a:prstGeom>
          <a:noFill/>
          <a:ln/>
        </p:spPr>
        <p:txBody>
          <a:bodyPr wrap="square" lIns="0" tIns="0" rIns="0" bIns="0" rtlCol="0" anchor="ctr"/>
          <a:lstStyle/>
          <a:p>
            <a:pPr indent="0" marL="0">
              <a:buNone/>
            </a:pPr>
            <a:r>
              <a:rPr lang="en-US" sz="1200" i="1" dirty="0">
                <a:solidFill>
                  <a:srgbClr val="424245"/>
                </a:solidFill>
                <a:latin typeface="Helvetica Neue" pitchFamily="34" charset="0"/>
                <a:ea typeface="Helvetica Neue" pitchFamily="34" charset="-122"/>
                <a:cs typeface="Helvetica Neue" pitchFamily="34" charset="-120"/>
              </a:rPr>
              <a:t>Reliable, beautiful, all HomeKit-certified.</a:t>
            </a:r>
            <a:endParaRPr lang="en-US" sz="1200" dirty="0"/>
          </a:p>
        </p:txBody>
      </p:sp>
      <p:sp>
        <p:nvSpPr>
          <p:cNvPr id="15" name="Shape 13"/>
          <p:cNvSpPr/>
          <p:nvPr/>
        </p:nvSpPr>
        <p:spPr>
          <a:xfrm>
            <a:off x="548640" y="4389120"/>
            <a:ext cx="11064240" cy="850392"/>
          </a:xfrm>
          <a:prstGeom prst="rect">
            <a:avLst/>
          </a:prstGeom>
          <a:solidFill>
            <a:srgbClr val="F5F5F7"/>
          </a:solidFill>
          <a:ln w="12700">
            <a:solidFill>
              <a:srgbClr val="F5F5F7"/>
            </a:solidFill>
            <a:prstDash val="solid"/>
          </a:ln>
        </p:spPr>
      </p:sp>
      <p:sp>
        <p:nvSpPr>
          <p:cNvPr id="16" name="Shape 14"/>
          <p:cNvSpPr/>
          <p:nvPr/>
        </p:nvSpPr>
        <p:spPr>
          <a:xfrm>
            <a:off x="548640" y="4389120"/>
            <a:ext cx="91440" cy="850392"/>
          </a:xfrm>
          <a:prstGeom prst="rect">
            <a:avLst/>
          </a:prstGeom>
          <a:solidFill>
            <a:srgbClr val="0071E3"/>
          </a:solidFill>
          <a:ln w="12700">
            <a:solidFill>
              <a:srgbClr val="0071E3"/>
            </a:solidFill>
            <a:prstDash val="solid"/>
          </a:ln>
        </p:spPr>
      </p:sp>
      <p:sp>
        <p:nvSpPr>
          <p:cNvPr id="17" name="Text 15"/>
          <p:cNvSpPr/>
          <p:nvPr/>
        </p:nvSpPr>
        <p:spPr>
          <a:xfrm>
            <a:off x="777240" y="4498848"/>
            <a:ext cx="2560320" cy="320040"/>
          </a:xfrm>
          <a:prstGeom prst="rect">
            <a:avLst/>
          </a:prstGeom>
          <a:noFill/>
          <a:ln/>
        </p:spPr>
        <p:txBody>
          <a:bodyPr wrap="square" lIns="0" tIns="0" rIns="0" bIns="0" rtlCol="0" anchor="ctr"/>
          <a:lstStyle/>
          <a:p>
            <a:pPr indent="0" marL="0">
              <a:buNone/>
            </a:pPr>
            <a:r>
              <a:rPr lang="en-US" sz="1300" b="1" dirty="0">
                <a:solidFill>
                  <a:srgbClr val="0071E3"/>
                </a:solidFill>
                <a:latin typeface="Helvetica Neue" pitchFamily="34" charset="0"/>
                <a:ea typeface="Helvetica Neue" pitchFamily="34" charset="-122"/>
                <a:cs typeface="Helvetica Neue" pitchFamily="34" charset="-120"/>
              </a:rPr>
              <a:t>Want more control</a:t>
            </a:r>
            <a:endParaRPr lang="en-US" sz="1300" dirty="0"/>
          </a:p>
        </p:txBody>
      </p:sp>
      <p:sp>
        <p:nvSpPr>
          <p:cNvPr id="18" name="Text 16"/>
          <p:cNvSpPr/>
          <p:nvPr/>
        </p:nvSpPr>
        <p:spPr>
          <a:xfrm>
            <a:off x="777240" y="4846320"/>
            <a:ext cx="6858000" cy="320040"/>
          </a:xfrm>
          <a:prstGeom prst="rect">
            <a:avLst/>
          </a:prstGeom>
          <a:noFill/>
          <a:ln/>
        </p:spPr>
        <p:txBody>
          <a:bodyPr wrap="square" lIns="0" tIns="0" rIns="0" bIns="0" rtlCol="0" anchor="ctr"/>
          <a:lstStyle/>
          <a:p>
            <a:pPr indent="0" marL="0">
              <a:buNone/>
            </a:pPr>
            <a:r>
              <a:rPr lang="en-US" sz="1300" dirty="0">
                <a:solidFill>
                  <a:srgbClr val="1D1D1F"/>
                </a:solidFill>
                <a:latin typeface="Helvetica Neue" pitchFamily="34" charset="0"/>
                <a:ea typeface="Helvetica Neue" pitchFamily="34" charset="-122"/>
                <a:cs typeface="Helvetica Neue" pitchFamily="34" charset="-120"/>
              </a:rPr>
              <a:t>Add Hubitat Elevation C-8 Pro or Homey Pro alongside Apple Home</a:t>
            </a:r>
            <a:endParaRPr lang="en-US" sz="1300" dirty="0"/>
          </a:p>
        </p:txBody>
      </p:sp>
      <p:sp>
        <p:nvSpPr>
          <p:cNvPr id="19" name="Text 17"/>
          <p:cNvSpPr/>
          <p:nvPr/>
        </p:nvSpPr>
        <p:spPr>
          <a:xfrm>
            <a:off x="7772400" y="4681728"/>
            <a:ext cx="3840480" cy="457200"/>
          </a:xfrm>
          <a:prstGeom prst="rect">
            <a:avLst/>
          </a:prstGeom>
          <a:noFill/>
          <a:ln/>
        </p:spPr>
        <p:txBody>
          <a:bodyPr wrap="square" lIns="0" tIns="0" rIns="0" bIns="0" rtlCol="0" anchor="ctr"/>
          <a:lstStyle/>
          <a:p>
            <a:pPr indent="0" marL="0">
              <a:buNone/>
            </a:pPr>
            <a:r>
              <a:rPr lang="en-US" sz="1200" i="1" dirty="0">
                <a:solidFill>
                  <a:srgbClr val="424245"/>
                </a:solidFill>
                <a:latin typeface="Helvetica Neue" pitchFamily="34" charset="0"/>
                <a:ea typeface="Helvetica Neue" pitchFamily="34" charset="-122"/>
                <a:cs typeface="Helvetica Neue" pitchFamily="34" charset="-120"/>
              </a:rPr>
              <a:t>Local rules engine, broader protocol support, exposes everything back to Apple.</a:t>
            </a:r>
            <a:endParaRPr lang="en-US" sz="1200" dirty="0"/>
          </a:p>
        </p:txBody>
      </p:sp>
      <p:sp>
        <p:nvSpPr>
          <p:cNvPr id="20" name="Shape 18"/>
          <p:cNvSpPr/>
          <p:nvPr/>
        </p:nvSpPr>
        <p:spPr>
          <a:xfrm>
            <a:off x="548640" y="5349240"/>
            <a:ext cx="11064240" cy="850392"/>
          </a:xfrm>
          <a:prstGeom prst="rect">
            <a:avLst/>
          </a:prstGeom>
          <a:solidFill>
            <a:srgbClr val="F5F5F7"/>
          </a:solidFill>
          <a:ln w="12700">
            <a:solidFill>
              <a:srgbClr val="F5F5F7"/>
            </a:solidFill>
            <a:prstDash val="solid"/>
          </a:ln>
        </p:spPr>
      </p:sp>
      <p:sp>
        <p:nvSpPr>
          <p:cNvPr id="21" name="Shape 19"/>
          <p:cNvSpPr/>
          <p:nvPr/>
        </p:nvSpPr>
        <p:spPr>
          <a:xfrm>
            <a:off x="548640" y="5349240"/>
            <a:ext cx="91440" cy="850392"/>
          </a:xfrm>
          <a:prstGeom prst="rect">
            <a:avLst/>
          </a:prstGeom>
          <a:solidFill>
            <a:srgbClr val="0071E3"/>
          </a:solidFill>
          <a:ln w="12700">
            <a:solidFill>
              <a:srgbClr val="0071E3"/>
            </a:solidFill>
            <a:prstDash val="solid"/>
          </a:ln>
        </p:spPr>
      </p:sp>
      <p:sp>
        <p:nvSpPr>
          <p:cNvPr id="22" name="Text 20"/>
          <p:cNvSpPr/>
          <p:nvPr/>
        </p:nvSpPr>
        <p:spPr>
          <a:xfrm>
            <a:off x="777240" y="5458968"/>
            <a:ext cx="2560320" cy="320040"/>
          </a:xfrm>
          <a:prstGeom prst="rect">
            <a:avLst/>
          </a:prstGeom>
          <a:noFill/>
          <a:ln/>
        </p:spPr>
        <p:txBody>
          <a:bodyPr wrap="square" lIns="0" tIns="0" rIns="0" bIns="0" rtlCol="0" anchor="ctr"/>
          <a:lstStyle/>
          <a:p>
            <a:pPr indent="0" marL="0">
              <a:buNone/>
            </a:pPr>
            <a:r>
              <a:rPr lang="en-US" sz="1300" b="1" dirty="0">
                <a:solidFill>
                  <a:srgbClr val="0071E3"/>
                </a:solidFill>
                <a:latin typeface="Helvetica Neue" pitchFamily="34" charset="0"/>
                <a:ea typeface="Helvetica Neue" pitchFamily="34" charset="-122"/>
                <a:cs typeface="Helvetica Neue" pitchFamily="34" charset="-120"/>
              </a:rPr>
              <a:t>Power user / tinkerer</a:t>
            </a:r>
            <a:endParaRPr lang="en-US" sz="1300" dirty="0"/>
          </a:p>
        </p:txBody>
      </p:sp>
      <p:sp>
        <p:nvSpPr>
          <p:cNvPr id="23" name="Text 21"/>
          <p:cNvSpPr/>
          <p:nvPr/>
        </p:nvSpPr>
        <p:spPr>
          <a:xfrm>
            <a:off x="777240" y="5806440"/>
            <a:ext cx="6858000" cy="320040"/>
          </a:xfrm>
          <a:prstGeom prst="rect">
            <a:avLst/>
          </a:prstGeom>
          <a:noFill/>
          <a:ln/>
        </p:spPr>
        <p:txBody>
          <a:bodyPr wrap="square" lIns="0" tIns="0" rIns="0" bIns="0" rtlCol="0" anchor="ctr"/>
          <a:lstStyle/>
          <a:p>
            <a:pPr indent="0" marL="0">
              <a:buNone/>
            </a:pPr>
            <a:r>
              <a:rPr lang="en-US" sz="1300" dirty="0">
                <a:solidFill>
                  <a:srgbClr val="1D1D1F"/>
                </a:solidFill>
                <a:latin typeface="Helvetica Neue" pitchFamily="34" charset="0"/>
                <a:ea typeface="Helvetica Neue" pitchFamily="34" charset="-122"/>
                <a:cs typeface="Helvetica Neue" pitchFamily="34" charset="-120"/>
              </a:rPr>
              <a:t>Add Home Assistant on a Pi or NUC</a:t>
            </a:r>
            <a:endParaRPr lang="en-US" sz="1300" dirty="0"/>
          </a:p>
        </p:txBody>
      </p:sp>
      <p:sp>
        <p:nvSpPr>
          <p:cNvPr id="24" name="Text 22"/>
          <p:cNvSpPr/>
          <p:nvPr/>
        </p:nvSpPr>
        <p:spPr>
          <a:xfrm>
            <a:off x="7772400" y="5641848"/>
            <a:ext cx="3840480" cy="457200"/>
          </a:xfrm>
          <a:prstGeom prst="rect">
            <a:avLst/>
          </a:prstGeom>
          <a:noFill/>
          <a:ln/>
        </p:spPr>
        <p:txBody>
          <a:bodyPr wrap="square" lIns="0" tIns="0" rIns="0" bIns="0" rtlCol="0" anchor="ctr"/>
          <a:lstStyle/>
          <a:p>
            <a:pPr indent="0" marL="0">
              <a:buNone/>
            </a:pPr>
            <a:r>
              <a:rPr lang="en-US" sz="1200" i="1" dirty="0">
                <a:solidFill>
                  <a:srgbClr val="424245"/>
                </a:solidFill>
                <a:latin typeface="Helvetica Neue" pitchFamily="34" charset="0"/>
                <a:ea typeface="Helvetica Neue" pitchFamily="34" charset="-122"/>
                <a:cs typeface="Helvetica Neue" pitchFamily="34" charset="-120"/>
              </a:rPr>
              <a:t>Anything not supported elsewhere, plus full data sovereignty.</a:t>
            </a:r>
            <a:endParaRPr lang="en-US" sz="1200" dirty="0"/>
          </a:p>
        </p:txBody>
      </p:sp>
      <p:sp>
        <p:nvSpPr>
          <p:cNvPr id="25" name="Shape 23"/>
          <p:cNvSpPr/>
          <p:nvPr/>
        </p:nvSpPr>
        <p:spPr>
          <a:xfrm>
            <a:off x="548640" y="6446520"/>
            <a:ext cx="11064240" cy="0"/>
          </a:xfrm>
          <a:prstGeom prst="line">
            <a:avLst/>
          </a:prstGeom>
          <a:noFill/>
          <a:ln w="9525">
            <a:solidFill>
              <a:srgbClr val="D2D2D7"/>
            </a:solidFill>
            <a:prstDash val="solid"/>
          </a:ln>
        </p:spPr>
      </p:sp>
      <p:sp>
        <p:nvSpPr>
          <p:cNvPr id="26" name="Text 24"/>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7" name="Text 25"/>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Recommendations</a:t>
            </a:r>
            <a:endParaRPr lang="en-US" sz="900" dirty="0"/>
          </a:p>
        </p:txBody>
      </p:sp>
      <p:sp>
        <p:nvSpPr>
          <p:cNvPr id="28" name="Text 26"/>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36</a:t>
            </a:r>
            <a:endParaRPr lang="en-US" sz="9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GOING DEEPER</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Resources &amp; rabbit holes</a:t>
            </a:r>
            <a:endParaRPr lang="en-US" sz="3600" dirty="0"/>
          </a:p>
        </p:txBody>
      </p:sp>
      <p:sp>
        <p:nvSpPr>
          <p:cNvPr id="4" name="Shape 2"/>
          <p:cNvSpPr/>
          <p:nvPr/>
        </p:nvSpPr>
        <p:spPr>
          <a:xfrm>
            <a:off x="548640" y="2194560"/>
            <a:ext cx="5440680" cy="868680"/>
          </a:xfrm>
          <a:prstGeom prst="rect">
            <a:avLst/>
          </a:prstGeom>
          <a:solidFill>
            <a:srgbClr val="F5F5F7"/>
          </a:solidFill>
          <a:ln w="12700">
            <a:solidFill>
              <a:srgbClr val="F5F5F7"/>
            </a:solidFill>
            <a:prstDash val="solid"/>
          </a:ln>
        </p:spPr>
      </p:sp>
      <p:sp>
        <p:nvSpPr>
          <p:cNvPr id="5" name="Shape 3"/>
          <p:cNvSpPr/>
          <p:nvPr/>
        </p:nvSpPr>
        <p:spPr>
          <a:xfrm>
            <a:off x="548640" y="2194560"/>
            <a:ext cx="91440" cy="868680"/>
          </a:xfrm>
          <a:prstGeom prst="rect">
            <a:avLst/>
          </a:prstGeom>
          <a:solidFill>
            <a:srgbClr val="0071E3"/>
          </a:solidFill>
          <a:ln w="12700">
            <a:solidFill>
              <a:srgbClr val="0071E3"/>
            </a:solidFill>
            <a:prstDash val="solid"/>
          </a:ln>
        </p:spPr>
      </p:sp>
      <p:sp>
        <p:nvSpPr>
          <p:cNvPr id="6" name="Text 4"/>
          <p:cNvSpPr/>
          <p:nvPr/>
        </p:nvSpPr>
        <p:spPr>
          <a:xfrm>
            <a:off x="822960" y="2304288"/>
            <a:ext cx="502920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csa-iot.org</a:t>
            </a:r>
            <a:endParaRPr lang="en-US" sz="1400" dirty="0"/>
          </a:p>
        </p:txBody>
      </p:sp>
      <p:sp>
        <p:nvSpPr>
          <p:cNvPr id="7" name="Text 5"/>
          <p:cNvSpPr/>
          <p:nvPr/>
        </p:nvSpPr>
        <p:spPr>
          <a:xfrm>
            <a:off x="822960" y="2651760"/>
            <a:ext cx="502920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Matter spec, certified device list, working groups</a:t>
            </a:r>
            <a:endParaRPr lang="en-US" sz="1200" dirty="0"/>
          </a:p>
        </p:txBody>
      </p:sp>
      <p:sp>
        <p:nvSpPr>
          <p:cNvPr id="8" name="Shape 6"/>
          <p:cNvSpPr/>
          <p:nvPr/>
        </p:nvSpPr>
        <p:spPr>
          <a:xfrm>
            <a:off x="6217920" y="2194560"/>
            <a:ext cx="5440680" cy="868680"/>
          </a:xfrm>
          <a:prstGeom prst="rect">
            <a:avLst/>
          </a:prstGeom>
          <a:solidFill>
            <a:srgbClr val="F5F5F7"/>
          </a:solidFill>
          <a:ln w="12700">
            <a:solidFill>
              <a:srgbClr val="F5F5F7"/>
            </a:solidFill>
            <a:prstDash val="solid"/>
          </a:ln>
        </p:spPr>
      </p:sp>
      <p:sp>
        <p:nvSpPr>
          <p:cNvPr id="9" name="Shape 7"/>
          <p:cNvSpPr/>
          <p:nvPr/>
        </p:nvSpPr>
        <p:spPr>
          <a:xfrm>
            <a:off x="6217920" y="2194560"/>
            <a:ext cx="91440" cy="868680"/>
          </a:xfrm>
          <a:prstGeom prst="rect">
            <a:avLst/>
          </a:prstGeom>
          <a:solidFill>
            <a:srgbClr val="0071E3"/>
          </a:solidFill>
          <a:ln w="12700">
            <a:solidFill>
              <a:srgbClr val="0071E3"/>
            </a:solidFill>
            <a:prstDash val="solid"/>
          </a:ln>
        </p:spPr>
      </p:sp>
      <p:sp>
        <p:nvSpPr>
          <p:cNvPr id="10" name="Text 8"/>
          <p:cNvSpPr/>
          <p:nvPr/>
        </p:nvSpPr>
        <p:spPr>
          <a:xfrm>
            <a:off x="6492240" y="2304288"/>
            <a:ext cx="502920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threadgroup.org</a:t>
            </a:r>
            <a:endParaRPr lang="en-US" sz="1400" dirty="0"/>
          </a:p>
        </p:txBody>
      </p:sp>
      <p:sp>
        <p:nvSpPr>
          <p:cNvPr id="11" name="Text 9"/>
          <p:cNvSpPr/>
          <p:nvPr/>
        </p:nvSpPr>
        <p:spPr>
          <a:xfrm>
            <a:off x="6492240" y="2651760"/>
            <a:ext cx="502920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The Thread spec and member directory</a:t>
            </a:r>
            <a:endParaRPr lang="en-US" sz="1200" dirty="0"/>
          </a:p>
        </p:txBody>
      </p:sp>
      <p:sp>
        <p:nvSpPr>
          <p:cNvPr id="12" name="Shape 10"/>
          <p:cNvSpPr/>
          <p:nvPr/>
        </p:nvSpPr>
        <p:spPr>
          <a:xfrm>
            <a:off x="548640" y="3200400"/>
            <a:ext cx="5440680" cy="868680"/>
          </a:xfrm>
          <a:prstGeom prst="rect">
            <a:avLst/>
          </a:prstGeom>
          <a:solidFill>
            <a:srgbClr val="F5F5F7"/>
          </a:solidFill>
          <a:ln w="12700">
            <a:solidFill>
              <a:srgbClr val="F5F5F7"/>
            </a:solidFill>
            <a:prstDash val="solid"/>
          </a:ln>
        </p:spPr>
      </p:sp>
      <p:sp>
        <p:nvSpPr>
          <p:cNvPr id="13" name="Shape 11"/>
          <p:cNvSpPr/>
          <p:nvPr/>
        </p:nvSpPr>
        <p:spPr>
          <a:xfrm>
            <a:off x="548640" y="3200400"/>
            <a:ext cx="91440" cy="868680"/>
          </a:xfrm>
          <a:prstGeom prst="rect">
            <a:avLst/>
          </a:prstGeom>
          <a:solidFill>
            <a:srgbClr val="30D158"/>
          </a:solidFill>
          <a:ln w="12700">
            <a:solidFill>
              <a:srgbClr val="30D158"/>
            </a:solidFill>
            <a:prstDash val="solid"/>
          </a:ln>
        </p:spPr>
      </p:sp>
      <p:sp>
        <p:nvSpPr>
          <p:cNvPr id="14" name="Text 12"/>
          <p:cNvSpPr/>
          <p:nvPr/>
        </p:nvSpPr>
        <p:spPr>
          <a:xfrm>
            <a:off x="822960" y="3310128"/>
            <a:ext cx="502920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home-assistant.io</a:t>
            </a:r>
            <a:endParaRPr lang="en-US" sz="1400" dirty="0"/>
          </a:p>
        </p:txBody>
      </p:sp>
      <p:sp>
        <p:nvSpPr>
          <p:cNvPr id="15" name="Text 13"/>
          <p:cNvSpPr/>
          <p:nvPr/>
        </p:nvSpPr>
        <p:spPr>
          <a:xfrm>
            <a:off x="822960" y="3657600"/>
            <a:ext cx="502920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Open-source hub - even if you don't use it, the docs explain everything</a:t>
            </a:r>
            <a:endParaRPr lang="en-US" sz="1200" dirty="0"/>
          </a:p>
        </p:txBody>
      </p:sp>
      <p:sp>
        <p:nvSpPr>
          <p:cNvPr id="16" name="Shape 14"/>
          <p:cNvSpPr/>
          <p:nvPr/>
        </p:nvSpPr>
        <p:spPr>
          <a:xfrm>
            <a:off x="6217920" y="3200400"/>
            <a:ext cx="5440680" cy="868680"/>
          </a:xfrm>
          <a:prstGeom prst="rect">
            <a:avLst/>
          </a:prstGeom>
          <a:solidFill>
            <a:srgbClr val="F5F5F7"/>
          </a:solidFill>
          <a:ln w="12700">
            <a:solidFill>
              <a:srgbClr val="F5F5F7"/>
            </a:solidFill>
            <a:prstDash val="solid"/>
          </a:ln>
        </p:spPr>
      </p:sp>
      <p:sp>
        <p:nvSpPr>
          <p:cNvPr id="17" name="Shape 15"/>
          <p:cNvSpPr/>
          <p:nvPr/>
        </p:nvSpPr>
        <p:spPr>
          <a:xfrm>
            <a:off x="6217920" y="3200400"/>
            <a:ext cx="91440" cy="868680"/>
          </a:xfrm>
          <a:prstGeom prst="rect">
            <a:avLst/>
          </a:prstGeom>
          <a:solidFill>
            <a:srgbClr val="30D158"/>
          </a:solidFill>
          <a:ln w="12700">
            <a:solidFill>
              <a:srgbClr val="30D158"/>
            </a:solidFill>
            <a:prstDash val="solid"/>
          </a:ln>
        </p:spPr>
      </p:sp>
      <p:sp>
        <p:nvSpPr>
          <p:cNvPr id="18" name="Text 16"/>
          <p:cNvSpPr/>
          <p:nvPr/>
        </p:nvSpPr>
        <p:spPr>
          <a:xfrm>
            <a:off x="6492240" y="3310128"/>
            <a:ext cx="502920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hubitat.com</a:t>
            </a:r>
            <a:endParaRPr lang="en-US" sz="1400" dirty="0"/>
          </a:p>
        </p:txBody>
      </p:sp>
      <p:sp>
        <p:nvSpPr>
          <p:cNvPr id="19" name="Text 17"/>
          <p:cNvSpPr/>
          <p:nvPr/>
        </p:nvSpPr>
        <p:spPr>
          <a:xfrm>
            <a:off x="6492240" y="3657600"/>
            <a:ext cx="502920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Local-first commercial hub - the C-8 Pro is the current sweet spot</a:t>
            </a:r>
            <a:endParaRPr lang="en-US" sz="1200" dirty="0"/>
          </a:p>
        </p:txBody>
      </p:sp>
      <p:sp>
        <p:nvSpPr>
          <p:cNvPr id="20" name="Shape 18"/>
          <p:cNvSpPr/>
          <p:nvPr/>
        </p:nvSpPr>
        <p:spPr>
          <a:xfrm>
            <a:off x="548640" y="4206240"/>
            <a:ext cx="5440680" cy="868680"/>
          </a:xfrm>
          <a:prstGeom prst="rect">
            <a:avLst/>
          </a:prstGeom>
          <a:solidFill>
            <a:srgbClr val="F5F5F7"/>
          </a:solidFill>
          <a:ln w="12700">
            <a:solidFill>
              <a:srgbClr val="F5F5F7"/>
            </a:solidFill>
            <a:prstDash val="solid"/>
          </a:ln>
        </p:spPr>
      </p:sp>
      <p:sp>
        <p:nvSpPr>
          <p:cNvPr id="21" name="Shape 19"/>
          <p:cNvSpPr/>
          <p:nvPr/>
        </p:nvSpPr>
        <p:spPr>
          <a:xfrm>
            <a:off x="548640" y="4206240"/>
            <a:ext cx="91440" cy="868680"/>
          </a:xfrm>
          <a:prstGeom prst="rect">
            <a:avLst/>
          </a:prstGeom>
          <a:solidFill>
            <a:srgbClr val="30D158"/>
          </a:solidFill>
          <a:ln w="12700">
            <a:solidFill>
              <a:srgbClr val="30D158"/>
            </a:solidFill>
            <a:prstDash val="solid"/>
          </a:ln>
        </p:spPr>
      </p:sp>
      <p:sp>
        <p:nvSpPr>
          <p:cNvPr id="22" name="Text 20"/>
          <p:cNvSpPr/>
          <p:nvPr/>
        </p:nvSpPr>
        <p:spPr>
          <a:xfrm>
            <a:off x="822960" y="4315968"/>
            <a:ext cx="502920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homey.app</a:t>
            </a:r>
            <a:endParaRPr lang="en-US" sz="1400" dirty="0"/>
          </a:p>
        </p:txBody>
      </p:sp>
      <p:sp>
        <p:nvSpPr>
          <p:cNvPr id="23" name="Text 21"/>
          <p:cNvSpPr/>
          <p:nvPr/>
        </p:nvSpPr>
        <p:spPr>
          <a:xfrm>
            <a:off x="822960" y="4663440"/>
            <a:ext cx="502920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Homey Pro - polished Dutch alternative</a:t>
            </a:r>
            <a:endParaRPr lang="en-US" sz="1200" dirty="0"/>
          </a:p>
        </p:txBody>
      </p:sp>
      <p:sp>
        <p:nvSpPr>
          <p:cNvPr id="24" name="Shape 22"/>
          <p:cNvSpPr/>
          <p:nvPr/>
        </p:nvSpPr>
        <p:spPr>
          <a:xfrm>
            <a:off x="6217920" y="4206240"/>
            <a:ext cx="5440680" cy="868680"/>
          </a:xfrm>
          <a:prstGeom prst="rect">
            <a:avLst/>
          </a:prstGeom>
          <a:solidFill>
            <a:srgbClr val="F5F5F7"/>
          </a:solidFill>
          <a:ln w="12700">
            <a:solidFill>
              <a:srgbClr val="F5F5F7"/>
            </a:solidFill>
            <a:prstDash val="solid"/>
          </a:ln>
        </p:spPr>
      </p:sp>
      <p:sp>
        <p:nvSpPr>
          <p:cNvPr id="25" name="Shape 23"/>
          <p:cNvSpPr/>
          <p:nvPr/>
        </p:nvSpPr>
        <p:spPr>
          <a:xfrm>
            <a:off x="6217920" y="4206240"/>
            <a:ext cx="91440" cy="868680"/>
          </a:xfrm>
          <a:prstGeom prst="rect">
            <a:avLst/>
          </a:prstGeom>
          <a:solidFill>
            <a:srgbClr val="0071E3"/>
          </a:solidFill>
          <a:ln w="12700">
            <a:solidFill>
              <a:srgbClr val="0071E3"/>
            </a:solidFill>
            <a:prstDash val="solid"/>
          </a:ln>
        </p:spPr>
      </p:sp>
      <p:sp>
        <p:nvSpPr>
          <p:cNvPr id="26" name="Text 24"/>
          <p:cNvSpPr/>
          <p:nvPr/>
        </p:nvSpPr>
        <p:spPr>
          <a:xfrm>
            <a:off x="6492240" y="4315968"/>
            <a:ext cx="502920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developer.apple.com/homekit</a:t>
            </a:r>
            <a:endParaRPr lang="en-US" sz="1400" dirty="0"/>
          </a:p>
        </p:txBody>
      </p:sp>
      <p:sp>
        <p:nvSpPr>
          <p:cNvPr id="27" name="Text 25"/>
          <p:cNvSpPr/>
          <p:nvPr/>
        </p:nvSpPr>
        <p:spPr>
          <a:xfrm>
            <a:off x="6492240" y="4663440"/>
            <a:ext cx="502920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Apple's official HomeKit / Matter materials</a:t>
            </a:r>
            <a:endParaRPr lang="en-US" sz="1200" dirty="0"/>
          </a:p>
        </p:txBody>
      </p:sp>
      <p:sp>
        <p:nvSpPr>
          <p:cNvPr id="28" name="Shape 26"/>
          <p:cNvSpPr/>
          <p:nvPr/>
        </p:nvSpPr>
        <p:spPr>
          <a:xfrm>
            <a:off x="548640" y="5212080"/>
            <a:ext cx="5440680" cy="868680"/>
          </a:xfrm>
          <a:prstGeom prst="rect">
            <a:avLst/>
          </a:prstGeom>
          <a:solidFill>
            <a:srgbClr val="F5F5F7"/>
          </a:solidFill>
          <a:ln w="12700">
            <a:solidFill>
              <a:srgbClr val="F5F5F7"/>
            </a:solidFill>
            <a:prstDash val="solid"/>
          </a:ln>
        </p:spPr>
      </p:sp>
      <p:sp>
        <p:nvSpPr>
          <p:cNvPr id="29" name="Shape 27"/>
          <p:cNvSpPr/>
          <p:nvPr/>
        </p:nvSpPr>
        <p:spPr>
          <a:xfrm>
            <a:off x="548640" y="5212080"/>
            <a:ext cx="91440" cy="868680"/>
          </a:xfrm>
          <a:prstGeom prst="rect">
            <a:avLst/>
          </a:prstGeom>
          <a:solidFill>
            <a:srgbClr val="FF9500"/>
          </a:solidFill>
          <a:ln w="12700">
            <a:solidFill>
              <a:srgbClr val="FF9500"/>
            </a:solidFill>
            <a:prstDash val="solid"/>
          </a:ln>
        </p:spPr>
      </p:sp>
      <p:sp>
        <p:nvSpPr>
          <p:cNvPr id="30" name="Text 28"/>
          <p:cNvSpPr/>
          <p:nvPr/>
        </p:nvSpPr>
        <p:spPr>
          <a:xfrm>
            <a:off x="822960" y="5321808"/>
            <a:ext cx="502920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r/homeautomation</a:t>
            </a:r>
            <a:endParaRPr lang="en-US" sz="1400" dirty="0"/>
          </a:p>
        </p:txBody>
      </p:sp>
      <p:sp>
        <p:nvSpPr>
          <p:cNvPr id="31" name="Text 29"/>
          <p:cNvSpPr/>
          <p:nvPr/>
        </p:nvSpPr>
        <p:spPr>
          <a:xfrm>
            <a:off x="822960" y="5669280"/>
            <a:ext cx="502920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Reddit's smart-home community - chaotic but informed</a:t>
            </a:r>
            <a:endParaRPr lang="en-US" sz="1200" dirty="0"/>
          </a:p>
        </p:txBody>
      </p:sp>
      <p:sp>
        <p:nvSpPr>
          <p:cNvPr id="32" name="Shape 30"/>
          <p:cNvSpPr/>
          <p:nvPr/>
        </p:nvSpPr>
        <p:spPr>
          <a:xfrm>
            <a:off x="6217920" y="5212080"/>
            <a:ext cx="5440680" cy="868680"/>
          </a:xfrm>
          <a:prstGeom prst="rect">
            <a:avLst/>
          </a:prstGeom>
          <a:solidFill>
            <a:srgbClr val="F5F5F7"/>
          </a:solidFill>
          <a:ln w="12700">
            <a:solidFill>
              <a:srgbClr val="F5F5F7"/>
            </a:solidFill>
            <a:prstDash val="solid"/>
          </a:ln>
        </p:spPr>
      </p:sp>
      <p:sp>
        <p:nvSpPr>
          <p:cNvPr id="33" name="Shape 31"/>
          <p:cNvSpPr/>
          <p:nvPr/>
        </p:nvSpPr>
        <p:spPr>
          <a:xfrm>
            <a:off x="6217920" y="5212080"/>
            <a:ext cx="91440" cy="868680"/>
          </a:xfrm>
          <a:prstGeom prst="rect">
            <a:avLst/>
          </a:prstGeom>
          <a:solidFill>
            <a:srgbClr val="FF9500"/>
          </a:solidFill>
          <a:ln w="12700">
            <a:solidFill>
              <a:srgbClr val="FF9500"/>
            </a:solidFill>
            <a:prstDash val="solid"/>
          </a:ln>
        </p:spPr>
      </p:sp>
      <p:sp>
        <p:nvSpPr>
          <p:cNvPr id="34" name="Text 32"/>
          <p:cNvSpPr/>
          <p:nvPr/>
        </p:nvSpPr>
        <p:spPr>
          <a:xfrm>
            <a:off x="6492240" y="5321808"/>
            <a:ext cx="5029200" cy="320040"/>
          </a:xfrm>
          <a:prstGeom prst="rect">
            <a:avLst/>
          </a:prstGeom>
          <a:noFill/>
          <a:ln/>
        </p:spPr>
        <p:txBody>
          <a:bodyPr wrap="square" lIns="0" tIns="0" rIns="0" bIns="0" rtlCol="0" anchor="ctr"/>
          <a:lstStyle/>
          <a:p>
            <a:pPr indent="0" marL="0">
              <a:buNone/>
            </a:pPr>
            <a:r>
              <a:rPr lang="en-US" sz="1400" b="1" dirty="0">
                <a:solidFill>
                  <a:srgbClr val="1D1D1F"/>
                </a:solidFill>
                <a:latin typeface="Helvetica Neue" pitchFamily="34" charset="0"/>
                <a:ea typeface="Helvetica Neue" pitchFamily="34" charset="-122"/>
                <a:cs typeface="Helvetica Neue" pitchFamily="34" charset="-120"/>
              </a:rPr>
              <a:t>The Verge / Stacey on IoT</a:t>
            </a:r>
            <a:endParaRPr lang="en-US" sz="1400" dirty="0"/>
          </a:p>
        </p:txBody>
      </p:sp>
      <p:sp>
        <p:nvSpPr>
          <p:cNvPr id="35" name="Text 33"/>
          <p:cNvSpPr/>
          <p:nvPr/>
        </p:nvSpPr>
        <p:spPr>
          <a:xfrm>
            <a:off x="6492240" y="5669280"/>
            <a:ext cx="5029200" cy="36576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Best mainstream and trade reporting respectively</a:t>
            </a:r>
            <a:endParaRPr lang="en-US" sz="1200" dirty="0"/>
          </a:p>
        </p:txBody>
      </p:sp>
      <p:sp>
        <p:nvSpPr>
          <p:cNvPr id="36" name="Shape 34"/>
          <p:cNvSpPr/>
          <p:nvPr/>
        </p:nvSpPr>
        <p:spPr>
          <a:xfrm>
            <a:off x="548640" y="6446520"/>
            <a:ext cx="11064240" cy="0"/>
          </a:xfrm>
          <a:prstGeom prst="line">
            <a:avLst/>
          </a:prstGeom>
          <a:noFill/>
          <a:ln w="9525">
            <a:solidFill>
              <a:srgbClr val="D2D2D7"/>
            </a:solidFill>
            <a:prstDash val="solid"/>
          </a:ln>
        </p:spPr>
      </p:sp>
      <p:sp>
        <p:nvSpPr>
          <p:cNvPr id="37" name="Text 35"/>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38" name="Text 36"/>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Resources</a:t>
            </a:r>
            <a:endParaRPr lang="en-US" sz="900" dirty="0"/>
          </a:p>
        </p:txBody>
      </p:sp>
      <p:sp>
        <p:nvSpPr>
          <p:cNvPr id="39" name="Text 37"/>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37</a:t>
            </a:r>
            <a:endParaRPr lang="en-US" sz="9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1D1D1F"/>
        </a:solidFill>
      </p:bgPr>
    </p:bg>
    <p:spTree>
      <p:nvGrpSpPr>
        <p:cNvPr id="1" name=""/>
        <p:cNvGrpSpPr/>
        <p:nvPr/>
      </p:nvGrpSpPr>
      <p:grpSpPr>
        <a:xfrm>
          <a:off x="0" y="0"/>
          <a:ext cx="0" cy="0"/>
          <a:chOff x="0" y="0"/>
          <a:chExt cx="0" cy="0"/>
        </a:xfrm>
      </p:grpSpPr>
      <p:sp>
        <p:nvSpPr>
          <p:cNvPr id="2" name="Text 0"/>
          <p:cNvSpPr/>
          <p:nvPr/>
        </p:nvSpPr>
        <p:spPr>
          <a:xfrm>
            <a:off x="548640" y="2011680"/>
            <a:ext cx="10972800" cy="1280160"/>
          </a:xfrm>
          <a:prstGeom prst="rect">
            <a:avLst/>
          </a:prstGeom>
          <a:noFill/>
          <a:ln/>
        </p:spPr>
        <p:txBody>
          <a:bodyPr wrap="square" lIns="0" tIns="0" rIns="0" bIns="0" rtlCol="0" anchor="ctr"/>
          <a:lstStyle/>
          <a:p>
            <a:pPr indent="0" marL="0">
              <a:buNone/>
            </a:pPr>
            <a:r>
              <a:rPr lang="en-US" sz="8000" b="1" dirty="0">
                <a:solidFill>
                  <a:srgbClr val="FFFFFF"/>
                </a:solidFill>
                <a:latin typeface="Helvetica Neue" pitchFamily="34" charset="0"/>
                <a:ea typeface="Helvetica Neue" pitchFamily="34" charset="-122"/>
                <a:cs typeface="Helvetica Neue" pitchFamily="34" charset="-120"/>
              </a:rPr>
              <a:t>Questions?</a:t>
            </a:r>
            <a:endParaRPr lang="en-US" sz="8000" dirty="0"/>
          </a:p>
        </p:txBody>
      </p:sp>
      <p:sp>
        <p:nvSpPr>
          <p:cNvPr id="3" name="Text 1"/>
          <p:cNvSpPr/>
          <p:nvPr/>
        </p:nvSpPr>
        <p:spPr>
          <a:xfrm>
            <a:off x="548640" y="3291840"/>
            <a:ext cx="10972800" cy="640080"/>
          </a:xfrm>
          <a:prstGeom prst="rect">
            <a:avLst/>
          </a:prstGeom>
          <a:noFill/>
          <a:ln/>
        </p:spPr>
        <p:txBody>
          <a:bodyPr wrap="square" lIns="0" tIns="0" rIns="0" bIns="0" rtlCol="0" anchor="ctr"/>
          <a:lstStyle/>
          <a:p>
            <a:pPr indent="0" marL="0">
              <a:buNone/>
            </a:pPr>
            <a:r>
              <a:rPr lang="en-US" sz="2200" i="1" dirty="0">
                <a:solidFill>
                  <a:srgbClr val="D2D2D7"/>
                </a:solidFill>
                <a:latin typeface="Helvetica Neue" pitchFamily="34" charset="0"/>
                <a:ea typeface="Helvetica Neue" pitchFamily="34" charset="-122"/>
                <a:cs typeface="Helvetica Neue" pitchFamily="34" charset="-120"/>
              </a:rPr>
              <a:t>And: what's working - or not - in your house?</a:t>
            </a:r>
            <a:endParaRPr lang="en-US" sz="2200" dirty="0"/>
          </a:p>
        </p:txBody>
      </p:sp>
      <p:sp>
        <p:nvSpPr>
          <p:cNvPr id="4" name="Shape 2"/>
          <p:cNvSpPr/>
          <p:nvPr/>
        </p:nvSpPr>
        <p:spPr>
          <a:xfrm>
            <a:off x="548640" y="4937760"/>
            <a:ext cx="1371600" cy="0"/>
          </a:xfrm>
          <a:prstGeom prst="line">
            <a:avLst/>
          </a:prstGeom>
          <a:noFill/>
          <a:ln w="25400">
            <a:solidFill>
              <a:srgbClr val="0071E3"/>
            </a:solidFill>
            <a:prstDash val="solid"/>
          </a:ln>
        </p:spPr>
      </p:sp>
      <p:sp>
        <p:nvSpPr>
          <p:cNvPr id="5" name="Text 3"/>
          <p:cNvSpPr/>
          <p:nvPr/>
        </p:nvSpPr>
        <p:spPr>
          <a:xfrm>
            <a:off x="548640" y="5074920"/>
            <a:ext cx="9144000" cy="457200"/>
          </a:xfrm>
          <a:prstGeom prst="rect">
            <a:avLst/>
          </a:prstGeom>
          <a:noFill/>
          <a:ln/>
        </p:spPr>
        <p:txBody>
          <a:bodyPr wrap="square" lIns="0" tIns="0" rIns="0" bIns="0" rtlCol="0" anchor="ctr"/>
          <a:lstStyle/>
          <a:p>
            <a:pPr indent="0" marL="0">
              <a:buNone/>
            </a:pPr>
            <a:r>
              <a:rPr lang="en-US" sz="2200" b="1" dirty="0">
                <a:solidFill>
                  <a:srgbClr val="FFFFFF"/>
                </a:solidFill>
                <a:latin typeface="Helvetica Neue" pitchFamily="34" charset="0"/>
                <a:ea typeface="Helvetica Neue" pitchFamily="34" charset="-122"/>
                <a:cs typeface="Helvetica Neue" pitchFamily="34" charset="-120"/>
              </a:rPr>
              <a:t>Thank you, SMMUG.</a:t>
            </a:r>
            <a:endParaRPr lang="en-US" sz="2200" dirty="0"/>
          </a:p>
        </p:txBody>
      </p:sp>
      <p:sp>
        <p:nvSpPr>
          <p:cNvPr id="6" name="Text 4"/>
          <p:cNvSpPr/>
          <p:nvPr/>
        </p:nvSpPr>
        <p:spPr>
          <a:xfrm>
            <a:off x="548640" y="5577840"/>
            <a:ext cx="10972800" cy="365760"/>
          </a:xfrm>
          <a:prstGeom prst="rect">
            <a:avLst/>
          </a:prstGeom>
          <a:noFill/>
          <a:ln/>
        </p:spPr>
        <p:txBody>
          <a:bodyPr wrap="square" lIns="0" tIns="0" rIns="0" bIns="0" rtlCol="0" anchor="ctr"/>
          <a:lstStyle/>
          <a:p>
            <a:pPr indent="0" marL="0">
              <a:buNone/>
            </a:pPr>
            <a:r>
              <a:rPr lang="en-US" sz="1400" dirty="0">
                <a:solidFill>
                  <a:srgbClr val="86868B"/>
                </a:solidFill>
                <a:latin typeface="Helvetica Neue" pitchFamily="34" charset="0"/>
                <a:ea typeface="Helvetica Neue" pitchFamily="34" charset="-122"/>
                <a:cs typeface="Helvetica Neue" pitchFamily="34" charset="-120"/>
              </a:rPr>
              <a:t>Jim Johnson  ·  mahatmajim@gmail.com  ·  May 11, 2026</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1 · ORIGINS</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It started with a power line</a:t>
            </a:r>
            <a:endParaRPr lang="en-US" sz="3600" dirty="0"/>
          </a:p>
        </p:txBody>
      </p:sp>
      <p:sp>
        <p:nvSpPr>
          <p:cNvPr id="4" name="Text 2"/>
          <p:cNvSpPr/>
          <p:nvPr/>
        </p:nvSpPr>
        <p:spPr>
          <a:xfrm>
            <a:off x="548640" y="1828800"/>
            <a:ext cx="5943600" cy="457200"/>
          </a:xfrm>
          <a:prstGeom prst="rect">
            <a:avLst/>
          </a:prstGeom>
          <a:noFill/>
          <a:ln/>
        </p:spPr>
        <p:txBody>
          <a:bodyPr wrap="square" lIns="0" tIns="0" rIns="0" bIns="0" rtlCol="0" anchor="ctr"/>
          <a:lstStyle/>
          <a:p>
            <a:pPr indent="0" marL="0">
              <a:buNone/>
            </a:pPr>
            <a:r>
              <a:rPr lang="en-US" sz="2200" b="1" dirty="0">
                <a:solidFill>
                  <a:srgbClr val="0071E3"/>
                </a:solidFill>
                <a:latin typeface="Helvetica Neue" pitchFamily="34" charset="0"/>
                <a:ea typeface="Helvetica Neue" pitchFamily="34" charset="-122"/>
                <a:cs typeface="Helvetica Neue" pitchFamily="34" charset="-120"/>
              </a:rPr>
              <a:t>X10 - 1975</a:t>
            </a:r>
            <a:endParaRPr lang="en-US" sz="2200" dirty="0"/>
          </a:p>
        </p:txBody>
      </p:sp>
      <p:sp>
        <p:nvSpPr>
          <p:cNvPr id="5" name="Text 3"/>
          <p:cNvSpPr/>
          <p:nvPr/>
        </p:nvSpPr>
        <p:spPr>
          <a:xfrm>
            <a:off x="548640" y="2331720"/>
            <a:ext cx="5943600" cy="3657600"/>
          </a:xfrm>
          <a:prstGeom prst="rect">
            <a:avLst/>
          </a:prstGeom>
          <a:noFill/>
          <a:ln/>
        </p:spPr>
        <p:txBody>
          <a:bodyPr wrap="square" lIns="0" tIns="0" rIns="0" bIns="0" rtlCol="0" anchor="ctr"/>
          <a:lstStyle/>
          <a:p>
            <a:pPr indent="0" marL="0">
              <a:spcAft>
                <a:spcPts val="200"/>
              </a:spcAft>
              <a:buNone/>
            </a:pPr>
            <a:r>
              <a:rPr lang="en-US" sz="1400" dirty="0">
                <a:solidFill>
                  <a:srgbClr val="424245"/>
                </a:solidFill>
                <a:latin typeface="Helvetica Neue" pitchFamily="34" charset="0"/>
                <a:ea typeface="Helvetica Neue" pitchFamily="34" charset="-122"/>
                <a:cs typeface="Helvetica Neue" pitchFamily="34" charset="-120"/>
              </a:rPr>
              <a:t>Invented by Pico Electronics in Glenrothes, Scotland - the first commercially available home automation system.</a:t>
            </a:r>
            <a:endParaRPr lang="en-US" sz="1400" dirty="0"/>
          </a:p>
          <a:p>
            <a:pPr indent="0" marL="0">
              <a:spcAft>
                <a:spcPts val="200"/>
              </a:spcAft>
              <a:buNone/>
            </a:pPr>
            <a:r>
              <a:rPr lang="en-US" sz="1400" dirty="0">
                <a:solidFill>
                  <a:srgbClr val="424245"/>
                </a:solidFill>
                <a:latin typeface="Helvetica Neue" pitchFamily="34" charset="0"/>
                <a:ea typeface="Helvetica Neue" pitchFamily="34" charset="-122"/>
                <a:cs typeface="Helvetica Neue" pitchFamily="34" charset="-120"/>
              </a:rPr>
              <a:t> </a:t>
            </a:r>
            <a:endParaRPr lang="en-US" sz="1400" dirty="0"/>
          </a:p>
          <a:p>
            <a:pPr indent="0" marL="0">
              <a:spcAft>
                <a:spcPts val="200"/>
              </a:spcAft>
              <a:buNone/>
            </a:pPr>
            <a:r>
              <a:rPr lang="en-US" sz="1400" dirty="0">
                <a:solidFill>
                  <a:srgbClr val="424245"/>
                </a:solidFill>
                <a:latin typeface="Helvetica Neue" pitchFamily="34" charset="0"/>
                <a:ea typeface="Helvetica Neue" pitchFamily="34" charset="-122"/>
                <a:cs typeface="Helvetica Neue" pitchFamily="34" charset="-120"/>
              </a:rPr>
              <a:t>It used your home's existing AC wiring to send tiny digital pulses on top of the 60 Hz power line.</a:t>
            </a:r>
            <a:endParaRPr lang="en-US" sz="1400" dirty="0"/>
          </a:p>
          <a:p>
            <a:pPr indent="0" marL="0">
              <a:spcAft>
                <a:spcPts val="200"/>
              </a:spcAft>
              <a:buNone/>
            </a:pPr>
            <a:r>
              <a:rPr lang="en-US" sz="1400" dirty="0">
                <a:solidFill>
                  <a:srgbClr val="424245"/>
                </a:solidFill>
                <a:latin typeface="Helvetica Neue" pitchFamily="34" charset="0"/>
                <a:ea typeface="Helvetica Neue" pitchFamily="34" charset="-122"/>
                <a:cs typeface="Helvetica Neue" pitchFamily="34" charset="-120"/>
              </a:rPr>
              <a:t> </a:t>
            </a:r>
            <a:endParaRPr lang="en-US" sz="1400" dirty="0"/>
          </a:p>
          <a:p>
            <a:pPr indent="0" marL="0">
              <a:spcAft>
                <a:spcPts val="200"/>
              </a:spcAft>
              <a:buNone/>
            </a:pPr>
            <a:r>
              <a:rPr lang="en-US" sz="1400" dirty="0">
                <a:solidFill>
                  <a:srgbClr val="424245"/>
                </a:solidFill>
                <a:latin typeface="Helvetica Neue" pitchFamily="34" charset="0"/>
                <a:ea typeface="Helvetica Neue" pitchFamily="34" charset="-122"/>
                <a:cs typeface="Helvetica Neue" pitchFamily="34" charset="-120"/>
              </a:rPr>
              <a:t>A controller could address up to 256 devices using 'house codes' (A-P) and 'unit codes' (1-16).</a:t>
            </a:r>
            <a:endParaRPr lang="en-US" sz="1400" dirty="0"/>
          </a:p>
          <a:p>
            <a:pPr indent="0" marL="0">
              <a:spcAft>
                <a:spcPts val="200"/>
              </a:spcAft>
              <a:buNone/>
            </a:pPr>
            <a:r>
              <a:rPr lang="en-US" sz="1400" dirty="0">
                <a:solidFill>
                  <a:srgbClr val="424245"/>
                </a:solidFill>
                <a:latin typeface="Helvetica Neue" pitchFamily="34" charset="0"/>
                <a:ea typeface="Helvetica Neue" pitchFamily="34" charset="-122"/>
                <a:cs typeface="Helvetica Neue" pitchFamily="34" charset="-120"/>
              </a:rPr>
              <a:t> </a:t>
            </a:r>
            <a:endParaRPr lang="en-US" sz="1400" dirty="0"/>
          </a:p>
          <a:p>
            <a:pPr indent="0" marL="0">
              <a:spcAft>
                <a:spcPts val="200"/>
              </a:spcAft>
              <a:buNone/>
            </a:pPr>
            <a:r>
              <a:rPr lang="en-US" sz="1400" dirty="0">
                <a:solidFill>
                  <a:srgbClr val="424245"/>
                </a:solidFill>
                <a:latin typeface="Helvetica Neue" pitchFamily="34" charset="0"/>
                <a:ea typeface="Helvetica Neue" pitchFamily="34" charset="-122"/>
                <a:cs typeface="Helvetica Neue" pitchFamily="34" charset="-120"/>
              </a:rPr>
              <a:t>Quirky, slow, and unreliable - but it worked for 40+ years and is still installed in homes today.</a:t>
            </a:r>
            <a:endParaRPr lang="en-US" sz="1400" dirty="0"/>
          </a:p>
        </p:txBody>
      </p:sp>
      <p:sp>
        <p:nvSpPr>
          <p:cNvPr id="6" name="Shape 4"/>
          <p:cNvSpPr/>
          <p:nvPr/>
        </p:nvSpPr>
        <p:spPr>
          <a:xfrm>
            <a:off x="6949440" y="1828800"/>
            <a:ext cx="4663440" cy="4297680"/>
          </a:xfrm>
          <a:prstGeom prst="rect">
            <a:avLst/>
          </a:prstGeom>
          <a:solidFill>
            <a:srgbClr val="1D1D1F"/>
          </a:solidFill>
          <a:ln w="12700">
            <a:solidFill>
              <a:srgbClr val="1D1D1F"/>
            </a:solidFill>
            <a:prstDash val="solid"/>
          </a:ln>
        </p:spPr>
      </p:sp>
      <p:sp>
        <p:nvSpPr>
          <p:cNvPr id="7" name="Text 5"/>
          <p:cNvSpPr/>
          <p:nvPr/>
        </p:nvSpPr>
        <p:spPr>
          <a:xfrm>
            <a:off x="6949440" y="2103120"/>
            <a:ext cx="4663440" cy="1463040"/>
          </a:xfrm>
          <a:prstGeom prst="rect">
            <a:avLst/>
          </a:prstGeom>
          <a:noFill/>
          <a:ln/>
        </p:spPr>
        <p:txBody>
          <a:bodyPr wrap="square" lIns="0" tIns="0" rIns="0" bIns="0" rtlCol="0" anchor="ctr"/>
          <a:lstStyle/>
          <a:p>
            <a:pPr algn="ctr" indent="0" marL="0">
              <a:buNone/>
            </a:pPr>
            <a:r>
              <a:rPr lang="en-US" sz="14000" b="1" dirty="0">
                <a:solidFill>
                  <a:srgbClr val="0071E3"/>
                </a:solidFill>
                <a:latin typeface="Helvetica Neue" pitchFamily="34" charset="0"/>
                <a:ea typeface="Helvetica Neue" pitchFamily="34" charset="-122"/>
                <a:cs typeface="Helvetica Neue" pitchFamily="34" charset="-120"/>
              </a:rPr>
              <a:t>50</a:t>
            </a:r>
            <a:endParaRPr lang="en-US" sz="14000" dirty="0"/>
          </a:p>
        </p:txBody>
      </p:sp>
      <p:sp>
        <p:nvSpPr>
          <p:cNvPr id="8" name="Text 6"/>
          <p:cNvSpPr/>
          <p:nvPr/>
        </p:nvSpPr>
        <p:spPr>
          <a:xfrm>
            <a:off x="6949440" y="3566160"/>
            <a:ext cx="4663440" cy="365760"/>
          </a:xfrm>
          <a:prstGeom prst="rect">
            <a:avLst/>
          </a:prstGeom>
          <a:noFill/>
          <a:ln/>
        </p:spPr>
        <p:txBody>
          <a:bodyPr wrap="square" lIns="0" tIns="0" rIns="0" bIns="0" rtlCol="0" anchor="ctr"/>
          <a:lstStyle/>
          <a:p>
            <a:pPr algn="ctr" indent="0" marL="0">
              <a:buNone/>
            </a:pPr>
            <a:r>
              <a:rPr lang="en-US" sz="1200" b="1" spc="400" kern="0" dirty="0">
                <a:solidFill>
                  <a:srgbClr val="FFFFFF"/>
                </a:solidFill>
                <a:latin typeface="Helvetica Neue" pitchFamily="34" charset="0"/>
                <a:ea typeface="Helvetica Neue" pitchFamily="34" charset="-122"/>
                <a:cs typeface="Helvetica Neue" pitchFamily="34" charset="-120"/>
              </a:rPr>
              <a:t>YEARS AGO</a:t>
            </a:r>
            <a:endParaRPr lang="en-US" sz="1200" dirty="0"/>
          </a:p>
        </p:txBody>
      </p:sp>
      <p:sp>
        <p:nvSpPr>
          <p:cNvPr id="9" name="Text 7"/>
          <p:cNvSpPr/>
          <p:nvPr/>
        </p:nvSpPr>
        <p:spPr>
          <a:xfrm>
            <a:off x="6949440" y="4206240"/>
            <a:ext cx="4663440" cy="365760"/>
          </a:xfrm>
          <a:prstGeom prst="rect">
            <a:avLst/>
          </a:prstGeom>
          <a:noFill/>
          <a:ln/>
        </p:spPr>
        <p:txBody>
          <a:bodyPr wrap="square" lIns="0" tIns="0" rIns="0" bIns="0" rtlCol="0" anchor="ctr"/>
          <a:lstStyle/>
          <a:p>
            <a:pPr algn="ctr" indent="0" marL="0">
              <a:buNone/>
            </a:pPr>
            <a:r>
              <a:rPr lang="en-US" sz="1300" dirty="0">
                <a:solidFill>
                  <a:srgbClr val="D2D2D7"/>
                </a:solidFill>
                <a:latin typeface="Helvetica Neue" pitchFamily="34" charset="0"/>
                <a:ea typeface="Helvetica Neue" pitchFamily="34" charset="-122"/>
                <a:cs typeface="Helvetica Neue" pitchFamily="34" charset="-120"/>
              </a:rPr>
              <a:t>X10 launched the same year as</a:t>
            </a:r>
            <a:endParaRPr lang="en-US" sz="1300" dirty="0"/>
          </a:p>
        </p:txBody>
      </p:sp>
      <p:sp>
        <p:nvSpPr>
          <p:cNvPr id="10" name="Text 8"/>
          <p:cNvSpPr/>
          <p:nvPr/>
        </p:nvSpPr>
        <p:spPr>
          <a:xfrm>
            <a:off x="6949440" y="4572000"/>
            <a:ext cx="4663440" cy="457200"/>
          </a:xfrm>
          <a:prstGeom prst="rect">
            <a:avLst/>
          </a:prstGeom>
          <a:noFill/>
          <a:ln/>
        </p:spPr>
        <p:txBody>
          <a:bodyPr wrap="square" lIns="0" tIns="0" rIns="0" bIns="0" rtlCol="0" anchor="ctr"/>
          <a:lstStyle/>
          <a:p>
            <a:pPr algn="ctr" indent="0" marL="0">
              <a:buNone/>
            </a:pPr>
            <a:r>
              <a:rPr lang="en-US" sz="1800" b="1" dirty="0">
                <a:solidFill>
                  <a:srgbClr val="FFFFFF"/>
                </a:solidFill>
                <a:latin typeface="Helvetica Neue" pitchFamily="34" charset="0"/>
                <a:ea typeface="Helvetica Neue" pitchFamily="34" charset="-122"/>
                <a:cs typeface="Helvetica Neue" pitchFamily="34" charset="-120"/>
              </a:rPr>
              <a:t>Microsoft (April 1975)</a:t>
            </a:r>
            <a:endParaRPr lang="en-US" sz="1800" dirty="0"/>
          </a:p>
        </p:txBody>
      </p:sp>
      <p:sp>
        <p:nvSpPr>
          <p:cNvPr id="11" name="Text 9"/>
          <p:cNvSpPr/>
          <p:nvPr/>
        </p:nvSpPr>
        <p:spPr>
          <a:xfrm>
            <a:off x="6949440" y="5074920"/>
            <a:ext cx="4663440" cy="457200"/>
          </a:xfrm>
          <a:prstGeom prst="rect">
            <a:avLst/>
          </a:prstGeom>
          <a:noFill/>
          <a:ln/>
        </p:spPr>
        <p:txBody>
          <a:bodyPr wrap="square" lIns="0" tIns="0" rIns="0" bIns="0" rtlCol="0" anchor="ctr"/>
          <a:lstStyle/>
          <a:p>
            <a:pPr algn="ctr" indent="0" marL="0">
              <a:buNone/>
            </a:pPr>
            <a:r>
              <a:rPr lang="en-US" sz="1300" i="1" dirty="0">
                <a:solidFill>
                  <a:srgbClr val="86868B"/>
                </a:solidFill>
                <a:latin typeface="Helvetica Neue" pitchFamily="34" charset="0"/>
                <a:ea typeface="Helvetica Neue" pitchFamily="34" charset="-122"/>
                <a:cs typeface="Helvetica Neue" pitchFamily="34" charset="-120"/>
              </a:rPr>
              <a:t>· two years before the Apple II.</a:t>
            </a:r>
            <a:endParaRPr lang="en-US" sz="1300" dirty="0"/>
          </a:p>
        </p:txBody>
      </p:sp>
      <p:sp>
        <p:nvSpPr>
          <p:cNvPr id="12" name="Shape 10"/>
          <p:cNvSpPr/>
          <p:nvPr/>
        </p:nvSpPr>
        <p:spPr>
          <a:xfrm>
            <a:off x="548640" y="6446520"/>
            <a:ext cx="11064240" cy="0"/>
          </a:xfrm>
          <a:prstGeom prst="line">
            <a:avLst/>
          </a:prstGeom>
          <a:noFill/>
          <a:ln w="9525">
            <a:solidFill>
              <a:srgbClr val="D2D2D7"/>
            </a:solidFill>
            <a:prstDash val="solid"/>
          </a:ln>
        </p:spPr>
      </p:sp>
      <p:sp>
        <p:nvSpPr>
          <p:cNvPr id="13" name="Text 11"/>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14" name="Text 12"/>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History</a:t>
            </a:r>
            <a:endParaRPr lang="en-US" sz="900" dirty="0"/>
          </a:p>
        </p:txBody>
      </p:sp>
      <p:sp>
        <p:nvSpPr>
          <p:cNvPr id="15" name="Text 13"/>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1 · TIMELINE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50 years of home automation, at a glance</a:t>
            </a:r>
            <a:endParaRPr lang="en-US" sz="3600" dirty="0"/>
          </a:p>
        </p:txBody>
      </p:sp>
      <p:sp>
        <p:nvSpPr>
          <p:cNvPr id="4" name="Shape 2"/>
          <p:cNvSpPr/>
          <p:nvPr/>
        </p:nvSpPr>
        <p:spPr>
          <a:xfrm>
            <a:off x="731520" y="3657600"/>
            <a:ext cx="10698480" cy="0"/>
          </a:xfrm>
          <a:prstGeom prst="line">
            <a:avLst/>
          </a:prstGeom>
          <a:noFill/>
          <a:ln w="25400">
            <a:solidFill>
              <a:srgbClr val="D2D2D7"/>
            </a:solidFill>
            <a:prstDash val="solid"/>
          </a:ln>
        </p:spPr>
      </p:sp>
      <p:sp>
        <p:nvSpPr>
          <p:cNvPr id="5" name="Shape 3"/>
          <p:cNvSpPr/>
          <p:nvPr/>
        </p:nvSpPr>
        <p:spPr>
          <a:xfrm>
            <a:off x="1335024" y="3575304"/>
            <a:ext cx="164592" cy="164592"/>
          </a:xfrm>
          <a:prstGeom prst="ellipse">
            <a:avLst/>
          </a:prstGeom>
          <a:solidFill>
            <a:srgbClr val="0071E3"/>
          </a:solidFill>
          <a:ln w="12700">
            <a:solidFill>
              <a:srgbClr val="0071E3"/>
            </a:solidFill>
            <a:prstDash val="solid"/>
          </a:ln>
        </p:spPr>
      </p:sp>
      <p:sp>
        <p:nvSpPr>
          <p:cNvPr id="6" name="Text 4"/>
          <p:cNvSpPr/>
          <p:nvPr/>
        </p:nvSpPr>
        <p:spPr>
          <a:xfrm>
            <a:off x="868680" y="2423160"/>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1975</a:t>
            </a:r>
            <a:endParaRPr lang="en-US" sz="1200" dirty="0"/>
          </a:p>
        </p:txBody>
      </p:sp>
      <p:sp>
        <p:nvSpPr>
          <p:cNvPr id="7" name="Text 5"/>
          <p:cNvSpPr/>
          <p:nvPr/>
        </p:nvSpPr>
        <p:spPr>
          <a:xfrm>
            <a:off x="685800" y="2679192"/>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X10</a:t>
            </a:r>
            <a:endParaRPr lang="en-US" sz="1300" dirty="0"/>
          </a:p>
        </p:txBody>
      </p:sp>
      <p:sp>
        <p:nvSpPr>
          <p:cNvPr id="8" name="Text 6"/>
          <p:cNvSpPr/>
          <p:nvPr/>
        </p:nvSpPr>
        <p:spPr>
          <a:xfrm>
            <a:off x="548640" y="2953512"/>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Pico Electronics ships powerline carrier modules.</a:t>
            </a:r>
            <a:endParaRPr lang="en-US" sz="900" dirty="0"/>
          </a:p>
        </p:txBody>
      </p:sp>
      <p:sp>
        <p:nvSpPr>
          <p:cNvPr id="9" name="Shape 7"/>
          <p:cNvSpPr/>
          <p:nvPr/>
        </p:nvSpPr>
        <p:spPr>
          <a:xfrm>
            <a:off x="2371344" y="3575304"/>
            <a:ext cx="164592" cy="164592"/>
          </a:xfrm>
          <a:prstGeom prst="ellipse">
            <a:avLst/>
          </a:prstGeom>
          <a:solidFill>
            <a:srgbClr val="0071E3"/>
          </a:solidFill>
          <a:ln w="12700">
            <a:solidFill>
              <a:srgbClr val="0071E3"/>
            </a:solidFill>
            <a:prstDash val="solid"/>
          </a:ln>
        </p:spPr>
      </p:sp>
      <p:sp>
        <p:nvSpPr>
          <p:cNvPr id="10" name="Text 8"/>
          <p:cNvSpPr/>
          <p:nvPr/>
        </p:nvSpPr>
        <p:spPr>
          <a:xfrm>
            <a:off x="1905000" y="3822192"/>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1984</a:t>
            </a:r>
            <a:endParaRPr lang="en-US" sz="1200" dirty="0"/>
          </a:p>
        </p:txBody>
      </p:sp>
      <p:sp>
        <p:nvSpPr>
          <p:cNvPr id="11" name="Text 9"/>
          <p:cNvSpPr/>
          <p:nvPr/>
        </p:nvSpPr>
        <p:spPr>
          <a:xfrm>
            <a:off x="1722120" y="4078224"/>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CEBus</a:t>
            </a:r>
            <a:endParaRPr lang="en-US" sz="1300" dirty="0"/>
          </a:p>
        </p:txBody>
      </p:sp>
      <p:sp>
        <p:nvSpPr>
          <p:cNvPr id="12" name="Text 10"/>
          <p:cNvSpPr/>
          <p:nvPr/>
        </p:nvSpPr>
        <p:spPr>
          <a:xfrm>
            <a:off x="1584960" y="4352544"/>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Industry consortium tries a standard. (Doesn't catch on.)</a:t>
            </a:r>
            <a:endParaRPr lang="en-US" sz="900" dirty="0"/>
          </a:p>
        </p:txBody>
      </p:sp>
      <p:sp>
        <p:nvSpPr>
          <p:cNvPr id="13" name="Shape 11"/>
          <p:cNvSpPr/>
          <p:nvPr/>
        </p:nvSpPr>
        <p:spPr>
          <a:xfrm>
            <a:off x="3407664" y="3575304"/>
            <a:ext cx="164592" cy="164592"/>
          </a:xfrm>
          <a:prstGeom prst="ellipse">
            <a:avLst/>
          </a:prstGeom>
          <a:solidFill>
            <a:srgbClr val="0071E3"/>
          </a:solidFill>
          <a:ln w="12700">
            <a:solidFill>
              <a:srgbClr val="0071E3"/>
            </a:solidFill>
            <a:prstDash val="solid"/>
          </a:ln>
        </p:spPr>
      </p:sp>
      <p:sp>
        <p:nvSpPr>
          <p:cNvPr id="14" name="Text 12"/>
          <p:cNvSpPr/>
          <p:nvPr/>
        </p:nvSpPr>
        <p:spPr>
          <a:xfrm>
            <a:off x="2941320" y="2423160"/>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1999</a:t>
            </a:r>
            <a:endParaRPr lang="en-US" sz="1200" dirty="0"/>
          </a:p>
        </p:txBody>
      </p:sp>
      <p:sp>
        <p:nvSpPr>
          <p:cNvPr id="15" name="Text 13"/>
          <p:cNvSpPr/>
          <p:nvPr/>
        </p:nvSpPr>
        <p:spPr>
          <a:xfrm>
            <a:off x="2758440" y="2679192"/>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Z-Wave</a:t>
            </a:r>
            <a:endParaRPr lang="en-US" sz="1300" dirty="0"/>
          </a:p>
        </p:txBody>
      </p:sp>
      <p:sp>
        <p:nvSpPr>
          <p:cNvPr id="16" name="Text 14"/>
          <p:cNvSpPr/>
          <p:nvPr/>
        </p:nvSpPr>
        <p:spPr>
          <a:xfrm>
            <a:off x="2621280" y="2953512"/>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Sub-GHz mesh from Zensys (Denmark).</a:t>
            </a:r>
            <a:endParaRPr lang="en-US" sz="900" dirty="0"/>
          </a:p>
        </p:txBody>
      </p:sp>
      <p:sp>
        <p:nvSpPr>
          <p:cNvPr id="17" name="Shape 15"/>
          <p:cNvSpPr/>
          <p:nvPr/>
        </p:nvSpPr>
        <p:spPr>
          <a:xfrm>
            <a:off x="4443984" y="3575304"/>
            <a:ext cx="164592" cy="164592"/>
          </a:xfrm>
          <a:prstGeom prst="ellipse">
            <a:avLst/>
          </a:prstGeom>
          <a:solidFill>
            <a:srgbClr val="0071E3"/>
          </a:solidFill>
          <a:ln w="12700">
            <a:solidFill>
              <a:srgbClr val="0071E3"/>
            </a:solidFill>
            <a:prstDash val="solid"/>
          </a:ln>
        </p:spPr>
      </p:sp>
      <p:sp>
        <p:nvSpPr>
          <p:cNvPr id="18" name="Text 16"/>
          <p:cNvSpPr/>
          <p:nvPr/>
        </p:nvSpPr>
        <p:spPr>
          <a:xfrm>
            <a:off x="3977640" y="3822192"/>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2002</a:t>
            </a:r>
            <a:endParaRPr lang="en-US" sz="1200" dirty="0"/>
          </a:p>
        </p:txBody>
      </p:sp>
      <p:sp>
        <p:nvSpPr>
          <p:cNvPr id="19" name="Text 17"/>
          <p:cNvSpPr/>
          <p:nvPr/>
        </p:nvSpPr>
        <p:spPr>
          <a:xfrm>
            <a:off x="3794760" y="4078224"/>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Zigbee</a:t>
            </a:r>
            <a:endParaRPr lang="en-US" sz="1300" dirty="0"/>
          </a:p>
        </p:txBody>
      </p:sp>
      <p:sp>
        <p:nvSpPr>
          <p:cNvPr id="20" name="Text 18"/>
          <p:cNvSpPr/>
          <p:nvPr/>
        </p:nvSpPr>
        <p:spPr>
          <a:xfrm>
            <a:off x="3657600" y="4352544"/>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Mesh networking on 802.15.4.</a:t>
            </a:r>
            <a:endParaRPr lang="en-US" sz="900" dirty="0"/>
          </a:p>
        </p:txBody>
      </p:sp>
      <p:sp>
        <p:nvSpPr>
          <p:cNvPr id="21" name="Shape 19"/>
          <p:cNvSpPr/>
          <p:nvPr/>
        </p:nvSpPr>
        <p:spPr>
          <a:xfrm>
            <a:off x="5480304" y="3575304"/>
            <a:ext cx="164592" cy="164592"/>
          </a:xfrm>
          <a:prstGeom prst="ellipse">
            <a:avLst/>
          </a:prstGeom>
          <a:solidFill>
            <a:srgbClr val="0071E3"/>
          </a:solidFill>
          <a:ln w="12700">
            <a:solidFill>
              <a:srgbClr val="0071E3"/>
            </a:solidFill>
            <a:prstDash val="solid"/>
          </a:ln>
        </p:spPr>
      </p:sp>
      <p:sp>
        <p:nvSpPr>
          <p:cNvPr id="22" name="Text 20"/>
          <p:cNvSpPr/>
          <p:nvPr/>
        </p:nvSpPr>
        <p:spPr>
          <a:xfrm>
            <a:off x="5013960" y="2423160"/>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2011</a:t>
            </a:r>
            <a:endParaRPr lang="en-US" sz="1200" dirty="0"/>
          </a:p>
        </p:txBody>
      </p:sp>
      <p:sp>
        <p:nvSpPr>
          <p:cNvPr id="23" name="Text 21"/>
          <p:cNvSpPr/>
          <p:nvPr/>
        </p:nvSpPr>
        <p:spPr>
          <a:xfrm>
            <a:off x="4831080" y="2679192"/>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Nest</a:t>
            </a:r>
            <a:endParaRPr lang="en-US" sz="1300" dirty="0"/>
          </a:p>
        </p:txBody>
      </p:sp>
      <p:sp>
        <p:nvSpPr>
          <p:cNvPr id="24" name="Text 22"/>
          <p:cNvSpPr/>
          <p:nvPr/>
        </p:nvSpPr>
        <p:spPr>
          <a:xfrm>
            <a:off x="4693920" y="2953512"/>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Smart thermostat - design changes everything.</a:t>
            </a:r>
            <a:endParaRPr lang="en-US" sz="900" dirty="0"/>
          </a:p>
        </p:txBody>
      </p:sp>
      <p:sp>
        <p:nvSpPr>
          <p:cNvPr id="25" name="Shape 23"/>
          <p:cNvSpPr/>
          <p:nvPr/>
        </p:nvSpPr>
        <p:spPr>
          <a:xfrm>
            <a:off x="6516624" y="3575304"/>
            <a:ext cx="164592" cy="164592"/>
          </a:xfrm>
          <a:prstGeom prst="ellipse">
            <a:avLst/>
          </a:prstGeom>
          <a:solidFill>
            <a:srgbClr val="0071E3"/>
          </a:solidFill>
          <a:ln w="12700">
            <a:solidFill>
              <a:srgbClr val="0071E3"/>
            </a:solidFill>
            <a:prstDash val="solid"/>
          </a:ln>
        </p:spPr>
      </p:sp>
      <p:sp>
        <p:nvSpPr>
          <p:cNvPr id="26" name="Text 24"/>
          <p:cNvSpPr/>
          <p:nvPr/>
        </p:nvSpPr>
        <p:spPr>
          <a:xfrm>
            <a:off x="6050280" y="3822192"/>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2014</a:t>
            </a:r>
            <a:endParaRPr lang="en-US" sz="1200" dirty="0"/>
          </a:p>
        </p:txBody>
      </p:sp>
      <p:sp>
        <p:nvSpPr>
          <p:cNvPr id="27" name="Text 25"/>
          <p:cNvSpPr/>
          <p:nvPr/>
        </p:nvSpPr>
        <p:spPr>
          <a:xfrm>
            <a:off x="5867400" y="4078224"/>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HomeKit</a:t>
            </a:r>
            <a:endParaRPr lang="en-US" sz="1300" dirty="0"/>
          </a:p>
        </p:txBody>
      </p:sp>
      <p:sp>
        <p:nvSpPr>
          <p:cNvPr id="28" name="Text 26"/>
          <p:cNvSpPr/>
          <p:nvPr/>
        </p:nvSpPr>
        <p:spPr>
          <a:xfrm>
            <a:off x="5730240" y="4352544"/>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Apple finally enters. SmartThings + Wink launch.</a:t>
            </a:r>
            <a:endParaRPr lang="en-US" sz="900" dirty="0"/>
          </a:p>
        </p:txBody>
      </p:sp>
      <p:sp>
        <p:nvSpPr>
          <p:cNvPr id="29" name="Shape 27"/>
          <p:cNvSpPr/>
          <p:nvPr/>
        </p:nvSpPr>
        <p:spPr>
          <a:xfrm>
            <a:off x="7552944" y="3575304"/>
            <a:ext cx="164592" cy="164592"/>
          </a:xfrm>
          <a:prstGeom prst="ellipse">
            <a:avLst/>
          </a:prstGeom>
          <a:solidFill>
            <a:srgbClr val="0071E3"/>
          </a:solidFill>
          <a:ln w="12700">
            <a:solidFill>
              <a:srgbClr val="0071E3"/>
            </a:solidFill>
            <a:prstDash val="solid"/>
          </a:ln>
        </p:spPr>
      </p:sp>
      <p:sp>
        <p:nvSpPr>
          <p:cNvPr id="30" name="Text 28"/>
          <p:cNvSpPr/>
          <p:nvPr/>
        </p:nvSpPr>
        <p:spPr>
          <a:xfrm>
            <a:off x="7086600" y="2423160"/>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2014</a:t>
            </a:r>
            <a:endParaRPr lang="en-US" sz="1200" dirty="0"/>
          </a:p>
        </p:txBody>
      </p:sp>
      <p:sp>
        <p:nvSpPr>
          <p:cNvPr id="31" name="Text 29"/>
          <p:cNvSpPr/>
          <p:nvPr/>
        </p:nvSpPr>
        <p:spPr>
          <a:xfrm>
            <a:off x="6903720" y="2679192"/>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Echo / Alexa</a:t>
            </a:r>
            <a:endParaRPr lang="en-US" sz="1300" dirty="0"/>
          </a:p>
        </p:txBody>
      </p:sp>
      <p:sp>
        <p:nvSpPr>
          <p:cNvPr id="32" name="Text 30"/>
          <p:cNvSpPr/>
          <p:nvPr/>
        </p:nvSpPr>
        <p:spPr>
          <a:xfrm>
            <a:off x="6766560" y="2953512"/>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Voice in the living room.</a:t>
            </a:r>
            <a:endParaRPr lang="en-US" sz="900" dirty="0"/>
          </a:p>
        </p:txBody>
      </p:sp>
      <p:sp>
        <p:nvSpPr>
          <p:cNvPr id="33" name="Shape 31"/>
          <p:cNvSpPr/>
          <p:nvPr/>
        </p:nvSpPr>
        <p:spPr>
          <a:xfrm>
            <a:off x="8589264" y="3575304"/>
            <a:ext cx="164592" cy="164592"/>
          </a:xfrm>
          <a:prstGeom prst="ellipse">
            <a:avLst/>
          </a:prstGeom>
          <a:solidFill>
            <a:srgbClr val="0071E3"/>
          </a:solidFill>
          <a:ln w="12700">
            <a:solidFill>
              <a:srgbClr val="0071E3"/>
            </a:solidFill>
            <a:prstDash val="solid"/>
          </a:ln>
        </p:spPr>
      </p:sp>
      <p:sp>
        <p:nvSpPr>
          <p:cNvPr id="34" name="Text 32"/>
          <p:cNvSpPr/>
          <p:nvPr/>
        </p:nvSpPr>
        <p:spPr>
          <a:xfrm>
            <a:off x="8122920" y="3822192"/>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2018</a:t>
            </a:r>
            <a:endParaRPr lang="en-US" sz="1200" dirty="0"/>
          </a:p>
        </p:txBody>
      </p:sp>
      <p:sp>
        <p:nvSpPr>
          <p:cNvPr id="35" name="Text 33"/>
          <p:cNvSpPr/>
          <p:nvPr/>
        </p:nvSpPr>
        <p:spPr>
          <a:xfrm>
            <a:off x="7940040" y="4078224"/>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Thread</a:t>
            </a:r>
            <a:endParaRPr lang="en-US" sz="1300" dirty="0"/>
          </a:p>
        </p:txBody>
      </p:sp>
      <p:sp>
        <p:nvSpPr>
          <p:cNvPr id="36" name="Text 34"/>
          <p:cNvSpPr/>
          <p:nvPr/>
        </p:nvSpPr>
        <p:spPr>
          <a:xfrm>
            <a:off x="7802880" y="4352544"/>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IPv6 mesh born at Nest, opened to all.</a:t>
            </a:r>
            <a:endParaRPr lang="en-US" sz="900" dirty="0"/>
          </a:p>
        </p:txBody>
      </p:sp>
      <p:sp>
        <p:nvSpPr>
          <p:cNvPr id="37" name="Shape 35"/>
          <p:cNvSpPr/>
          <p:nvPr/>
        </p:nvSpPr>
        <p:spPr>
          <a:xfrm>
            <a:off x="9625584" y="3575304"/>
            <a:ext cx="164592" cy="164592"/>
          </a:xfrm>
          <a:prstGeom prst="ellipse">
            <a:avLst/>
          </a:prstGeom>
          <a:solidFill>
            <a:srgbClr val="0071E3"/>
          </a:solidFill>
          <a:ln w="12700">
            <a:solidFill>
              <a:srgbClr val="0071E3"/>
            </a:solidFill>
            <a:prstDash val="solid"/>
          </a:ln>
        </p:spPr>
      </p:sp>
      <p:sp>
        <p:nvSpPr>
          <p:cNvPr id="38" name="Text 36"/>
          <p:cNvSpPr/>
          <p:nvPr/>
        </p:nvSpPr>
        <p:spPr>
          <a:xfrm>
            <a:off x="9159240" y="2423160"/>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2022</a:t>
            </a:r>
            <a:endParaRPr lang="en-US" sz="1200" dirty="0"/>
          </a:p>
        </p:txBody>
      </p:sp>
      <p:sp>
        <p:nvSpPr>
          <p:cNvPr id="39" name="Text 37"/>
          <p:cNvSpPr/>
          <p:nvPr/>
        </p:nvSpPr>
        <p:spPr>
          <a:xfrm>
            <a:off x="8976360" y="2679192"/>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Matter 1.0</a:t>
            </a:r>
            <a:endParaRPr lang="en-US" sz="1300" dirty="0"/>
          </a:p>
        </p:txBody>
      </p:sp>
      <p:sp>
        <p:nvSpPr>
          <p:cNvPr id="40" name="Text 38"/>
          <p:cNvSpPr/>
          <p:nvPr/>
        </p:nvSpPr>
        <p:spPr>
          <a:xfrm>
            <a:off x="8839200" y="2953512"/>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Apple + Google + Amazon + Samsung agree on something.</a:t>
            </a:r>
            <a:endParaRPr lang="en-US" sz="900" dirty="0"/>
          </a:p>
        </p:txBody>
      </p:sp>
      <p:sp>
        <p:nvSpPr>
          <p:cNvPr id="41" name="Shape 39"/>
          <p:cNvSpPr/>
          <p:nvPr/>
        </p:nvSpPr>
        <p:spPr>
          <a:xfrm>
            <a:off x="10661904" y="3575304"/>
            <a:ext cx="164592" cy="164592"/>
          </a:xfrm>
          <a:prstGeom prst="ellipse">
            <a:avLst/>
          </a:prstGeom>
          <a:solidFill>
            <a:srgbClr val="0071E3"/>
          </a:solidFill>
          <a:ln w="12700">
            <a:solidFill>
              <a:srgbClr val="0071E3"/>
            </a:solidFill>
            <a:prstDash val="solid"/>
          </a:ln>
        </p:spPr>
      </p:sp>
      <p:sp>
        <p:nvSpPr>
          <p:cNvPr id="42" name="Text 40"/>
          <p:cNvSpPr/>
          <p:nvPr/>
        </p:nvSpPr>
        <p:spPr>
          <a:xfrm>
            <a:off x="10195560" y="3822192"/>
            <a:ext cx="1097280" cy="274320"/>
          </a:xfrm>
          <a:prstGeom prst="rect">
            <a:avLst/>
          </a:prstGeom>
          <a:noFill/>
          <a:ln/>
        </p:spPr>
        <p:txBody>
          <a:bodyPr wrap="square" lIns="0" tIns="0" rIns="0" bIns="0" rtlCol="0" anchor="ctr"/>
          <a:lstStyle/>
          <a:p>
            <a:pPr algn="ctr" indent="0" marL="0">
              <a:buNone/>
            </a:pPr>
            <a:r>
              <a:rPr lang="en-US" sz="1200" b="1" dirty="0">
                <a:solidFill>
                  <a:srgbClr val="0071E3"/>
                </a:solidFill>
                <a:latin typeface="Helvetica Neue" pitchFamily="34" charset="0"/>
                <a:ea typeface="Helvetica Neue" pitchFamily="34" charset="-122"/>
                <a:cs typeface="Helvetica Neue" pitchFamily="34" charset="-120"/>
              </a:rPr>
              <a:t>2026</a:t>
            </a:r>
            <a:endParaRPr lang="en-US" sz="1200" dirty="0"/>
          </a:p>
        </p:txBody>
      </p:sp>
      <p:sp>
        <p:nvSpPr>
          <p:cNvPr id="43" name="Text 41"/>
          <p:cNvSpPr/>
          <p:nvPr/>
        </p:nvSpPr>
        <p:spPr>
          <a:xfrm>
            <a:off x="10012680" y="4078224"/>
            <a:ext cx="1463040" cy="292608"/>
          </a:xfrm>
          <a:prstGeom prst="rect">
            <a:avLst/>
          </a:prstGeom>
          <a:noFill/>
          <a:ln/>
        </p:spPr>
        <p:txBody>
          <a:bodyPr wrap="square" lIns="0" tIns="0" rIns="0" bIns="0" rtlCol="0" anchor="ctr"/>
          <a:lstStyle/>
          <a:p>
            <a:pPr algn="ctr" indent="0" marL="0">
              <a:buNone/>
            </a:pPr>
            <a:r>
              <a:rPr lang="en-US" sz="1300" b="1" dirty="0">
                <a:solidFill>
                  <a:srgbClr val="1D1D1F"/>
                </a:solidFill>
                <a:latin typeface="Helvetica Neue" pitchFamily="34" charset="0"/>
                <a:ea typeface="Helvetica Neue" pitchFamily="34" charset="-122"/>
                <a:cs typeface="Helvetica Neue" pitchFamily="34" charset="-120"/>
              </a:rPr>
              <a:t>AI agents</a:t>
            </a:r>
            <a:endParaRPr lang="en-US" sz="1300" dirty="0"/>
          </a:p>
        </p:txBody>
      </p:sp>
      <p:sp>
        <p:nvSpPr>
          <p:cNvPr id="44" name="Text 42"/>
          <p:cNvSpPr/>
          <p:nvPr/>
        </p:nvSpPr>
        <p:spPr>
          <a:xfrm>
            <a:off x="9875520" y="4352544"/>
            <a:ext cx="1737360" cy="502920"/>
          </a:xfrm>
          <a:prstGeom prst="rect">
            <a:avLst/>
          </a:prstGeom>
          <a:noFill/>
          <a:ln/>
        </p:spPr>
        <p:txBody>
          <a:bodyPr wrap="square" lIns="0" tIns="0" rIns="0" bIns="0" rtlCol="0" anchor="ctr"/>
          <a:lstStyle/>
          <a:p>
            <a:pPr algn="ctr" indent="0" marL="0">
              <a:buNone/>
            </a:pPr>
            <a:r>
              <a:rPr lang="en-US" sz="900" dirty="0">
                <a:solidFill>
                  <a:srgbClr val="86868B"/>
                </a:solidFill>
                <a:latin typeface="Helvetica Neue" pitchFamily="34" charset="0"/>
                <a:ea typeface="Helvetica Neue" pitchFamily="34" charset="-122"/>
                <a:cs typeface="Helvetica Neue" pitchFamily="34" charset="-120"/>
              </a:rPr>
              <a:t>LLMs move from chat to your house.</a:t>
            </a:r>
            <a:endParaRPr lang="en-US" sz="900" dirty="0"/>
          </a:p>
        </p:txBody>
      </p:sp>
      <p:sp>
        <p:nvSpPr>
          <p:cNvPr id="45" name="Text 43"/>
          <p:cNvSpPr/>
          <p:nvPr/>
        </p:nvSpPr>
        <p:spPr>
          <a:xfrm>
            <a:off x="548640" y="5852160"/>
            <a:ext cx="10972800" cy="365760"/>
          </a:xfrm>
          <a:prstGeom prst="rect">
            <a:avLst/>
          </a:prstGeom>
          <a:noFill/>
          <a:ln/>
        </p:spPr>
        <p:txBody>
          <a:bodyPr wrap="square" lIns="0" tIns="0" rIns="0" bIns="0" rtlCol="0" anchor="ctr"/>
          <a:lstStyle/>
          <a:p>
            <a:pPr algn="ctr" indent="0" marL="0">
              <a:buNone/>
            </a:pPr>
            <a:r>
              <a:rPr lang="en-US" sz="1400" i="1" dirty="0">
                <a:solidFill>
                  <a:srgbClr val="86868B"/>
                </a:solidFill>
                <a:latin typeface="Helvetica Neue" pitchFamily="34" charset="0"/>
                <a:ea typeface="Helvetica Neue" pitchFamily="34" charset="-122"/>
                <a:cs typeface="Helvetica Neue" pitchFamily="34" charset="-120"/>
              </a:rPr>
              <a:t>Each wave solved a problem the last couldn't - and created a new one.</a:t>
            </a:r>
            <a:endParaRPr lang="en-US" sz="1400" dirty="0"/>
          </a:p>
        </p:txBody>
      </p:sp>
      <p:sp>
        <p:nvSpPr>
          <p:cNvPr id="46" name="Shape 44"/>
          <p:cNvSpPr/>
          <p:nvPr/>
        </p:nvSpPr>
        <p:spPr>
          <a:xfrm>
            <a:off x="548640" y="6446520"/>
            <a:ext cx="11064240" cy="0"/>
          </a:xfrm>
          <a:prstGeom prst="line">
            <a:avLst/>
          </a:prstGeom>
          <a:noFill/>
          <a:ln w="9525">
            <a:solidFill>
              <a:srgbClr val="D2D2D7"/>
            </a:solidFill>
            <a:prstDash val="solid"/>
          </a:ln>
        </p:spPr>
      </p:sp>
      <p:sp>
        <p:nvSpPr>
          <p:cNvPr id="47" name="Text 45"/>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48" name="Text 46"/>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History</a:t>
            </a:r>
            <a:endParaRPr lang="en-US" sz="900" dirty="0"/>
          </a:p>
        </p:txBody>
      </p:sp>
      <p:sp>
        <p:nvSpPr>
          <p:cNvPr id="49" name="Text 47"/>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1 · THE FIRST WAVE</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Mesh radios: Z-Wave, Zigbee, Insteon</a:t>
            </a:r>
            <a:endParaRPr lang="en-US" sz="3600" dirty="0"/>
          </a:p>
        </p:txBody>
      </p:sp>
      <p:sp>
        <p:nvSpPr>
          <p:cNvPr id="4" name="Text 2"/>
          <p:cNvSpPr/>
          <p:nvPr/>
        </p:nvSpPr>
        <p:spPr>
          <a:xfrm>
            <a:off x="548640" y="1691640"/>
            <a:ext cx="10972800" cy="50292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Why they mattered: battery-powered sensors and door locks that X10 could never support.</a:t>
            </a:r>
            <a:endParaRPr lang="en-US" sz="1600" dirty="0"/>
          </a:p>
        </p:txBody>
      </p:sp>
      <p:sp>
        <p:nvSpPr>
          <p:cNvPr id="5" name="Shape 3"/>
          <p:cNvSpPr/>
          <p:nvPr/>
        </p:nvSpPr>
        <p:spPr>
          <a:xfrm>
            <a:off x="548640" y="2468880"/>
            <a:ext cx="3566160" cy="109728"/>
          </a:xfrm>
          <a:prstGeom prst="rect">
            <a:avLst/>
          </a:prstGeom>
          <a:solidFill>
            <a:srgbClr val="0071E3"/>
          </a:solidFill>
          <a:ln w="12700">
            <a:solidFill>
              <a:srgbClr val="0071E3"/>
            </a:solidFill>
            <a:prstDash val="solid"/>
          </a:ln>
        </p:spPr>
      </p:sp>
      <p:sp>
        <p:nvSpPr>
          <p:cNvPr id="6" name="Shape 4"/>
          <p:cNvSpPr/>
          <p:nvPr/>
        </p:nvSpPr>
        <p:spPr>
          <a:xfrm>
            <a:off x="548640" y="2578608"/>
            <a:ext cx="3566160" cy="3291840"/>
          </a:xfrm>
          <a:prstGeom prst="rect">
            <a:avLst/>
          </a:prstGeom>
          <a:solidFill>
            <a:srgbClr val="F5F5F7"/>
          </a:solidFill>
          <a:ln w="12700">
            <a:solidFill>
              <a:srgbClr val="F5F5F7"/>
            </a:solidFill>
            <a:prstDash val="solid"/>
          </a:ln>
        </p:spPr>
      </p:sp>
      <p:sp>
        <p:nvSpPr>
          <p:cNvPr id="7" name="Text 5"/>
          <p:cNvSpPr/>
          <p:nvPr/>
        </p:nvSpPr>
        <p:spPr>
          <a:xfrm>
            <a:off x="822960" y="2743200"/>
            <a:ext cx="3200400" cy="457200"/>
          </a:xfrm>
          <a:prstGeom prst="rect">
            <a:avLst/>
          </a:prstGeom>
          <a:noFill/>
          <a:ln/>
        </p:spPr>
        <p:txBody>
          <a:bodyPr wrap="square" lIns="0" tIns="0" rIns="0" bIns="0" rtlCol="0" anchor="ctr"/>
          <a:lstStyle/>
          <a:p>
            <a:pPr indent="0" marL="0">
              <a:buNone/>
            </a:pPr>
            <a:r>
              <a:rPr lang="en-US" sz="2400" b="1" dirty="0">
                <a:solidFill>
                  <a:srgbClr val="1D1D1F"/>
                </a:solidFill>
                <a:latin typeface="Helvetica Neue" pitchFamily="34" charset="0"/>
                <a:ea typeface="Helvetica Neue" pitchFamily="34" charset="-122"/>
                <a:cs typeface="Helvetica Neue" pitchFamily="34" charset="-120"/>
              </a:rPr>
              <a:t>Z-Wave</a:t>
            </a:r>
            <a:endParaRPr lang="en-US" sz="2400" dirty="0"/>
          </a:p>
        </p:txBody>
      </p:sp>
      <p:sp>
        <p:nvSpPr>
          <p:cNvPr id="8" name="Text 6"/>
          <p:cNvSpPr/>
          <p:nvPr/>
        </p:nvSpPr>
        <p:spPr>
          <a:xfrm>
            <a:off x="822960" y="3246120"/>
            <a:ext cx="3200400" cy="320040"/>
          </a:xfrm>
          <a:prstGeom prst="rect">
            <a:avLst/>
          </a:prstGeom>
          <a:noFill/>
          <a:ln/>
        </p:spPr>
        <p:txBody>
          <a:bodyPr wrap="square" lIns="0" tIns="0" rIns="0" bIns="0" rtlCol="0" anchor="ctr"/>
          <a:lstStyle/>
          <a:p>
            <a:pPr indent="0" marL="0">
              <a:buNone/>
            </a:pPr>
            <a:r>
              <a:rPr lang="en-US" sz="1100" b="1" dirty="0">
                <a:solidFill>
                  <a:srgbClr val="0071E3"/>
                </a:solidFill>
                <a:latin typeface="Helvetica Neue" pitchFamily="34" charset="0"/>
                <a:ea typeface="Helvetica Neue" pitchFamily="34" charset="-122"/>
                <a:cs typeface="Helvetica Neue" pitchFamily="34" charset="-120"/>
              </a:rPr>
              <a:t>1999 · Zensys (Denmark) → Silicon Labs</a:t>
            </a:r>
            <a:endParaRPr lang="en-US" sz="1100" dirty="0"/>
          </a:p>
        </p:txBody>
      </p:sp>
      <p:sp>
        <p:nvSpPr>
          <p:cNvPr id="9" name="Text 7"/>
          <p:cNvSpPr/>
          <p:nvPr/>
        </p:nvSpPr>
        <p:spPr>
          <a:xfrm>
            <a:off x="822960" y="3611880"/>
            <a:ext cx="3200400" cy="210312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Sub-GHz radio (908 MHz in the US). Mesh network. Up to ~232 devices. Slow, but reliable - barely fights with Wi-Fi because it's on a different band entirely.</a:t>
            </a:r>
            <a:endParaRPr lang="en-US" sz="1200" dirty="0"/>
          </a:p>
        </p:txBody>
      </p:sp>
      <p:sp>
        <p:nvSpPr>
          <p:cNvPr id="10" name="Shape 8"/>
          <p:cNvSpPr/>
          <p:nvPr/>
        </p:nvSpPr>
        <p:spPr>
          <a:xfrm>
            <a:off x="4297680" y="2468880"/>
            <a:ext cx="3566160" cy="109728"/>
          </a:xfrm>
          <a:prstGeom prst="rect">
            <a:avLst/>
          </a:prstGeom>
          <a:solidFill>
            <a:srgbClr val="FF9500"/>
          </a:solidFill>
          <a:ln w="12700">
            <a:solidFill>
              <a:srgbClr val="FF9500"/>
            </a:solidFill>
            <a:prstDash val="solid"/>
          </a:ln>
        </p:spPr>
      </p:sp>
      <p:sp>
        <p:nvSpPr>
          <p:cNvPr id="11" name="Shape 9"/>
          <p:cNvSpPr/>
          <p:nvPr/>
        </p:nvSpPr>
        <p:spPr>
          <a:xfrm>
            <a:off x="4297680" y="2578608"/>
            <a:ext cx="3566160" cy="3291840"/>
          </a:xfrm>
          <a:prstGeom prst="rect">
            <a:avLst/>
          </a:prstGeom>
          <a:solidFill>
            <a:srgbClr val="F5F5F7"/>
          </a:solidFill>
          <a:ln w="12700">
            <a:solidFill>
              <a:srgbClr val="F5F5F7"/>
            </a:solidFill>
            <a:prstDash val="solid"/>
          </a:ln>
        </p:spPr>
      </p:sp>
      <p:sp>
        <p:nvSpPr>
          <p:cNvPr id="12" name="Text 10"/>
          <p:cNvSpPr/>
          <p:nvPr/>
        </p:nvSpPr>
        <p:spPr>
          <a:xfrm>
            <a:off x="4572000" y="2743200"/>
            <a:ext cx="3200400" cy="457200"/>
          </a:xfrm>
          <a:prstGeom prst="rect">
            <a:avLst/>
          </a:prstGeom>
          <a:noFill/>
          <a:ln/>
        </p:spPr>
        <p:txBody>
          <a:bodyPr wrap="square" lIns="0" tIns="0" rIns="0" bIns="0" rtlCol="0" anchor="ctr"/>
          <a:lstStyle/>
          <a:p>
            <a:pPr indent="0" marL="0">
              <a:buNone/>
            </a:pPr>
            <a:r>
              <a:rPr lang="en-US" sz="2400" b="1" dirty="0">
                <a:solidFill>
                  <a:srgbClr val="1D1D1F"/>
                </a:solidFill>
                <a:latin typeface="Helvetica Neue" pitchFamily="34" charset="0"/>
                <a:ea typeface="Helvetica Neue" pitchFamily="34" charset="-122"/>
                <a:cs typeface="Helvetica Neue" pitchFamily="34" charset="-120"/>
              </a:rPr>
              <a:t>Zigbee</a:t>
            </a:r>
            <a:endParaRPr lang="en-US" sz="2400" dirty="0"/>
          </a:p>
        </p:txBody>
      </p:sp>
      <p:sp>
        <p:nvSpPr>
          <p:cNvPr id="13" name="Text 11"/>
          <p:cNvSpPr/>
          <p:nvPr/>
        </p:nvSpPr>
        <p:spPr>
          <a:xfrm>
            <a:off x="4572000" y="3246120"/>
            <a:ext cx="3200400" cy="320040"/>
          </a:xfrm>
          <a:prstGeom prst="rect">
            <a:avLst/>
          </a:prstGeom>
          <a:noFill/>
          <a:ln/>
        </p:spPr>
        <p:txBody>
          <a:bodyPr wrap="square" lIns="0" tIns="0" rIns="0" bIns="0" rtlCol="0" anchor="ctr"/>
          <a:lstStyle/>
          <a:p>
            <a:pPr indent="0" marL="0">
              <a:buNone/>
            </a:pPr>
            <a:r>
              <a:rPr lang="en-US" sz="1100" b="1" dirty="0">
                <a:solidFill>
                  <a:srgbClr val="FF9500"/>
                </a:solidFill>
                <a:latin typeface="Helvetica Neue" pitchFamily="34" charset="0"/>
                <a:ea typeface="Helvetica Neue" pitchFamily="34" charset="-122"/>
                <a:cs typeface="Helvetica Neue" pitchFamily="34" charset="-120"/>
              </a:rPr>
              <a:t>2002 · IEEE 802.15.4 + Zigbee Alliance</a:t>
            </a:r>
            <a:endParaRPr lang="en-US" sz="1100" dirty="0"/>
          </a:p>
        </p:txBody>
      </p:sp>
      <p:sp>
        <p:nvSpPr>
          <p:cNvPr id="14" name="Text 12"/>
          <p:cNvSpPr/>
          <p:nvPr/>
        </p:nvSpPr>
        <p:spPr>
          <a:xfrm>
            <a:off x="4572000" y="3611880"/>
            <a:ext cx="3200400" cy="210312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2.4 GHz radio. Open standard, big ecosystem (Hue, IKEA, Aqara, SmartThings). Cheap chips, lots of choice - but it lives on the same band as Wi-Fi and microwave ovens.</a:t>
            </a:r>
            <a:endParaRPr lang="en-US" sz="1200" dirty="0"/>
          </a:p>
        </p:txBody>
      </p:sp>
      <p:sp>
        <p:nvSpPr>
          <p:cNvPr id="15" name="Shape 13"/>
          <p:cNvSpPr/>
          <p:nvPr/>
        </p:nvSpPr>
        <p:spPr>
          <a:xfrm>
            <a:off x="8046720" y="2468880"/>
            <a:ext cx="3566160" cy="109728"/>
          </a:xfrm>
          <a:prstGeom prst="rect">
            <a:avLst/>
          </a:prstGeom>
          <a:solidFill>
            <a:srgbClr val="AF52DE"/>
          </a:solidFill>
          <a:ln w="12700">
            <a:solidFill>
              <a:srgbClr val="AF52DE"/>
            </a:solidFill>
            <a:prstDash val="solid"/>
          </a:ln>
        </p:spPr>
      </p:sp>
      <p:sp>
        <p:nvSpPr>
          <p:cNvPr id="16" name="Shape 14"/>
          <p:cNvSpPr/>
          <p:nvPr/>
        </p:nvSpPr>
        <p:spPr>
          <a:xfrm>
            <a:off x="8046720" y="2578608"/>
            <a:ext cx="3566160" cy="3291840"/>
          </a:xfrm>
          <a:prstGeom prst="rect">
            <a:avLst/>
          </a:prstGeom>
          <a:solidFill>
            <a:srgbClr val="F5F5F7"/>
          </a:solidFill>
          <a:ln w="12700">
            <a:solidFill>
              <a:srgbClr val="F5F5F7"/>
            </a:solidFill>
            <a:prstDash val="solid"/>
          </a:ln>
        </p:spPr>
      </p:sp>
      <p:sp>
        <p:nvSpPr>
          <p:cNvPr id="17" name="Text 15"/>
          <p:cNvSpPr/>
          <p:nvPr/>
        </p:nvSpPr>
        <p:spPr>
          <a:xfrm>
            <a:off x="8321040" y="2743200"/>
            <a:ext cx="3200400" cy="457200"/>
          </a:xfrm>
          <a:prstGeom prst="rect">
            <a:avLst/>
          </a:prstGeom>
          <a:noFill/>
          <a:ln/>
        </p:spPr>
        <p:txBody>
          <a:bodyPr wrap="square" lIns="0" tIns="0" rIns="0" bIns="0" rtlCol="0" anchor="ctr"/>
          <a:lstStyle/>
          <a:p>
            <a:pPr indent="0" marL="0">
              <a:buNone/>
            </a:pPr>
            <a:r>
              <a:rPr lang="en-US" sz="2400" b="1" dirty="0">
                <a:solidFill>
                  <a:srgbClr val="1D1D1F"/>
                </a:solidFill>
                <a:latin typeface="Helvetica Neue" pitchFamily="34" charset="0"/>
                <a:ea typeface="Helvetica Neue" pitchFamily="34" charset="-122"/>
                <a:cs typeface="Helvetica Neue" pitchFamily="34" charset="-120"/>
              </a:rPr>
              <a:t>Insteon</a:t>
            </a:r>
            <a:endParaRPr lang="en-US" sz="2400" dirty="0"/>
          </a:p>
        </p:txBody>
      </p:sp>
      <p:sp>
        <p:nvSpPr>
          <p:cNvPr id="18" name="Text 16"/>
          <p:cNvSpPr/>
          <p:nvPr/>
        </p:nvSpPr>
        <p:spPr>
          <a:xfrm>
            <a:off x="8321040" y="3246120"/>
            <a:ext cx="3200400" cy="320040"/>
          </a:xfrm>
          <a:prstGeom prst="rect">
            <a:avLst/>
          </a:prstGeom>
          <a:noFill/>
          <a:ln/>
        </p:spPr>
        <p:txBody>
          <a:bodyPr wrap="square" lIns="0" tIns="0" rIns="0" bIns="0" rtlCol="0" anchor="ctr"/>
          <a:lstStyle/>
          <a:p>
            <a:pPr indent="0" marL="0">
              <a:buNone/>
            </a:pPr>
            <a:r>
              <a:rPr lang="en-US" sz="1100" b="1" dirty="0">
                <a:solidFill>
                  <a:srgbClr val="AF52DE"/>
                </a:solidFill>
                <a:latin typeface="Helvetica Neue" pitchFamily="34" charset="0"/>
                <a:ea typeface="Helvetica Neue" pitchFamily="34" charset="-122"/>
                <a:cs typeface="Helvetica Neue" pitchFamily="34" charset="-120"/>
              </a:rPr>
              <a:t>2005 · SmartLabs (USA)</a:t>
            </a:r>
            <a:endParaRPr lang="en-US" sz="1100" dirty="0"/>
          </a:p>
        </p:txBody>
      </p:sp>
      <p:sp>
        <p:nvSpPr>
          <p:cNvPr id="19" name="Text 17"/>
          <p:cNvSpPr/>
          <p:nvPr/>
        </p:nvSpPr>
        <p:spPr>
          <a:xfrm>
            <a:off x="8321040" y="3611880"/>
            <a:ext cx="3200400" cy="2103120"/>
          </a:xfrm>
          <a:prstGeom prst="rect">
            <a:avLst/>
          </a:prstGeom>
          <a:noFill/>
          <a:ln/>
        </p:spPr>
        <p:txBody>
          <a:bodyPr wrap="square" lIns="0" tIns="0" rIns="0" bIns="0" rtlCol="0" anchor="ctr"/>
          <a:lstStyle/>
          <a:p>
            <a:pPr indent="0" marL="0">
              <a:buNone/>
            </a:pPr>
            <a:r>
              <a:rPr lang="en-US" sz="1200" dirty="0">
                <a:solidFill>
                  <a:srgbClr val="424245"/>
                </a:solidFill>
                <a:latin typeface="Helvetica Neue" pitchFamily="34" charset="0"/>
                <a:ea typeface="Helvetica Neue" pitchFamily="34" charset="-122"/>
                <a:cs typeface="Helvetica Neue" pitchFamily="34" charset="-120"/>
              </a:rPr>
              <a:t>Powerline + RF dual-band - a clever evolution of X10 with better reliability. Beloved by enthusiasts. Company collapsed twice (2022, 2024), bricking servers and leaving users stranded.</a:t>
            </a:r>
            <a:endParaRPr lang="en-US" sz="1200" dirty="0"/>
          </a:p>
        </p:txBody>
      </p:sp>
      <p:sp>
        <p:nvSpPr>
          <p:cNvPr id="20" name="Shape 18"/>
          <p:cNvSpPr/>
          <p:nvPr/>
        </p:nvSpPr>
        <p:spPr>
          <a:xfrm>
            <a:off x="548640" y="6446520"/>
            <a:ext cx="11064240" cy="0"/>
          </a:xfrm>
          <a:prstGeom prst="line">
            <a:avLst/>
          </a:prstGeom>
          <a:noFill/>
          <a:ln w="9525">
            <a:solidFill>
              <a:srgbClr val="D2D2D7"/>
            </a:solidFill>
            <a:prstDash val="solid"/>
          </a:ln>
        </p:spPr>
      </p:sp>
      <p:sp>
        <p:nvSpPr>
          <p:cNvPr id="21" name="Text 19"/>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2" name="Text 20"/>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History</a:t>
            </a:r>
            <a:endParaRPr lang="en-US" sz="900" dirty="0"/>
          </a:p>
        </p:txBody>
      </p:sp>
      <p:sp>
        <p:nvSpPr>
          <p:cNvPr id="23" name="Text 21"/>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57200"/>
            <a:ext cx="10972800" cy="320040"/>
          </a:xfrm>
          <a:prstGeom prst="rect">
            <a:avLst/>
          </a:prstGeom>
          <a:noFill/>
          <a:ln/>
        </p:spPr>
        <p:txBody>
          <a:bodyPr wrap="square" lIns="0" tIns="0" rIns="0" bIns="0" rtlCol="0" anchor="ctr"/>
          <a:lstStyle/>
          <a:p>
            <a:pPr indent="0" marL="0">
              <a:buNone/>
            </a:pPr>
            <a:r>
              <a:rPr lang="en-US" sz="1100" b="1" spc="400" kern="0" dirty="0">
                <a:solidFill>
                  <a:srgbClr val="0071E3"/>
                </a:solidFill>
                <a:latin typeface="Helvetica Neue" pitchFamily="34" charset="0"/>
                <a:ea typeface="Helvetica Neue" pitchFamily="34" charset="-122"/>
                <a:cs typeface="Helvetica Neue" pitchFamily="34" charset="-120"/>
              </a:rPr>
              <a:t>PART 1 · THE SMARTPHONE ERA</a:t>
            </a:r>
            <a:endParaRPr lang="en-US" sz="1100" dirty="0"/>
          </a:p>
        </p:txBody>
      </p:sp>
      <p:sp>
        <p:nvSpPr>
          <p:cNvPr id="3" name="Text 1"/>
          <p:cNvSpPr/>
          <p:nvPr/>
        </p:nvSpPr>
        <p:spPr>
          <a:xfrm>
            <a:off x="548640" y="822960"/>
            <a:ext cx="10972800" cy="914400"/>
          </a:xfrm>
          <a:prstGeom prst="rect">
            <a:avLst/>
          </a:prstGeom>
          <a:noFill/>
          <a:ln/>
        </p:spPr>
        <p:txBody>
          <a:bodyPr wrap="square" lIns="0" tIns="0" rIns="0" bIns="0" rtlCol="0" anchor="t"/>
          <a:lstStyle/>
          <a:p>
            <a:pPr indent="0" marL="0">
              <a:buNone/>
            </a:pPr>
            <a:r>
              <a:rPr lang="en-US" sz="3600" b="1" dirty="0">
                <a:solidFill>
                  <a:srgbClr val="1D1D1F"/>
                </a:solidFill>
                <a:latin typeface="Helvetica Neue" pitchFamily="34" charset="0"/>
                <a:ea typeface="Helvetica Neue" pitchFamily="34" charset="-122"/>
                <a:cs typeface="Helvetica Neue" pitchFamily="34" charset="-120"/>
              </a:rPr>
              <a:t>Apps changed everything (2010s)</a:t>
            </a:r>
            <a:endParaRPr lang="en-US" sz="3600" dirty="0"/>
          </a:p>
        </p:txBody>
      </p:sp>
      <p:sp>
        <p:nvSpPr>
          <p:cNvPr id="4" name="Text 2"/>
          <p:cNvSpPr/>
          <p:nvPr/>
        </p:nvSpPr>
        <p:spPr>
          <a:xfrm>
            <a:off x="548640" y="1691640"/>
            <a:ext cx="10972800" cy="502920"/>
          </a:xfrm>
          <a:prstGeom prst="rect">
            <a:avLst/>
          </a:prstGeom>
          <a:noFill/>
          <a:ln/>
        </p:spPr>
        <p:txBody>
          <a:bodyPr wrap="square" lIns="0" tIns="0" rIns="0" bIns="0" rtlCol="0" anchor="ctr"/>
          <a:lstStyle/>
          <a:p>
            <a:pPr indent="0" marL="0">
              <a:buNone/>
            </a:pPr>
            <a:r>
              <a:rPr lang="en-US" sz="1600" i="1" dirty="0">
                <a:solidFill>
                  <a:srgbClr val="86868B"/>
                </a:solidFill>
                <a:latin typeface="Helvetica Neue" pitchFamily="34" charset="0"/>
                <a:ea typeface="Helvetica Neue" pitchFamily="34" charset="-122"/>
                <a:cs typeface="Helvetica Neue" pitchFamily="34" charset="-120"/>
              </a:rPr>
              <a:t>Once everyone had an iPhone, the smart home was no longer a hobby for engineers.</a:t>
            </a:r>
            <a:endParaRPr lang="en-US" sz="1600" dirty="0"/>
          </a:p>
        </p:txBody>
      </p:sp>
      <p:sp>
        <p:nvSpPr>
          <p:cNvPr id="5" name="Shape 3"/>
          <p:cNvSpPr/>
          <p:nvPr/>
        </p:nvSpPr>
        <p:spPr>
          <a:xfrm>
            <a:off x="548640" y="2468880"/>
            <a:ext cx="5440680" cy="1508760"/>
          </a:xfrm>
          <a:prstGeom prst="rect">
            <a:avLst/>
          </a:prstGeom>
          <a:solidFill>
            <a:srgbClr val="F5F5F7"/>
          </a:solidFill>
          <a:ln w="12700">
            <a:solidFill>
              <a:srgbClr val="F5F5F7"/>
            </a:solidFill>
            <a:prstDash val="solid"/>
          </a:ln>
        </p:spPr>
      </p:sp>
      <p:sp>
        <p:nvSpPr>
          <p:cNvPr id="6" name="Shape 4"/>
          <p:cNvSpPr/>
          <p:nvPr/>
        </p:nvSpPr>
        <p:spPr>
          <a:xfrm>
            <a:off x="731520" y="2743200"/>
            <a:ext cx="960120" cy="960120"/>
          </a:xfrm>
          <a:prstGeom prst="ellipse">
            <a:avLst/>
          </a:prstGeom>
          <a:solidFill>
            <a:srgbClr val="FFFFFF"/>
          </a:solidFill>
          <a:ln w="12700">
            <a:solidFill>
              <a:srgbClr val="FFFFFF"/>
            </a:solidFill>
            <a:prstDash val="solid"/>
          </a:ln>
        </p:spPr>
      </p:sp>
      <p:pic>
        <p:nvPicPr>
          <p:cNvPr id="7" name="Image 0" descr="preencoded.png">    </p:cNvPr>
          <p:cNvPicPr>
            <a:picLocks noChangeAspect="1"/>
          </p:cNvPicPr>
          <p:nvPr/>
        </p:nvPicPr>
        <p:blipFill>
          <a:blip r:embed="rId1"/>
          <a:stretch>
            <a:fillRect/>
          </a:stretch>
        </p:blipFill>
        <p:spPr>
          <a:xfrm>
            <a:off x="987552" y="2999232"/>
            <a:ext cx="457200" cy="457200"/>
          </a:xfrm>
          <a:prstGeom prst="rect">
            <a:avLst/>
          </a:prstGeom>
        </p:spPr>
      </p:pic>
      <p:sp>
        <p:nvSpPr>
          <p:cNvPr id="8" name="Text 5"/>
          <p:cNvSpPr/>
          <p:nvPr/>
        </p:nvSpPr>
        <p:spPr>
          <a:xfrm>
            <a:off x="1874520" y="2697480"/>
            <a:ext cx="4023360" cy="36576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Nest (2011)</a:t>
            </a:r>
            <a:endParaRPr lang="en-US" sz="1800" dirty="0"/>
          </a:p>
        </p:txBody>
      </p:sp>
      <p:sp>
        <p:nvSpPr>
          <p:cNvPr id="9" name="Text 6"/>
          <p:cNvSpPr/>
          <p:nvPr/>
        </p:nvSpPr>
        <p:spPr>
          <a:xfrm>
            <a:off x="1874520" y="3063240"/>
            <a:ext cx="4023360" cy="8686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A thermostat that learned. Sold to Google for $3.2B in 2014.</a:t>
            </a:r>
            <a:endParaRPr lang="en-US" sz="1300" dirty="0"/>
          </a:p>
        </p:txBody>
      </p:sp>
      <p:sp>
        <p:nvSpPr>
          <p:cNvPr id="10" name="Shape 7"/>
          <p:cNvSpPr/>
          <p:nvPr/>
        </p:nvSpPr>
        <p:spPr>
          <a:xfrm>
            <a:off x="6217920" y="2468880"/>
            <a:ext cx="5440680" cy="1508760"/>
          </a:xfrm>
          <a:prstGeom prst="rect">
            <a:avLst/>
          </a:prstGeom>
          <a:solidFill>
            <a:srgbClr val="F5F5F7"/>
          </a:solidFill>
          <a:ln w="12700">
            <a:solidFill>
              <a:srgbClr val="F5F5F7"/>
            </a:solidFill>
            <a:prstDash val="solid"/>
          </a:ln>
        </p:spPr>
      </p:sp>
      <p:sp>
        <p:nvSpPr>
          <p:cNvPr id="11" name="Shape 8"/>
          <p:cNvSpPr/>
          <p:nvPr/>
        </p:nvSpPr>
        <p:spPr>
          <a:xfrm>
            <a:off x="6400800" y="2743200"/>
            <a:ext cx="960120" cy="960120"/>
          </a:xfrm>
          <a:prstGeom prst="ellipse">
            <a:avLst/>
          </a:prstGeom>
          <a:solidFill>
            <a:srgbClr val="FFFFFF"/>
          </a:solidFill>
          <a:ln w="12700">
            <a:solidFill>
              <a:srgbClr val="FFFFFF"/>
            </a:solidFill>
            <a:prstDash val="solid"/>
          </a:ln>
        </p:spPr>
      </p:sp>
      <p:pic>
        <p:nvPicPr>
          <p:cNvPr id="12" name="Image 1" descr="preencoded.png">    </p:cNvPr>
          <p:cNvPicPr>
            <a:picLocks noChangeAspect="1"/>
          </p:cNvPicPr>
          <p:nvPr/>
        </p:nvPicPr>
        <p:blipFill>
          <a:blip r:embed="rId2"/>
          <a:stretch>
            <a:fillRect/>
          </a:stretch>
        </p:blipFill>
        <p:spPr>
          <a:xfrm>
            <a:off x="6656832" y="2999232"/>
            <a:ext cx="457200" cy="457200"/>
          </a:xfrm>
          <a:prstGeom prst="rect">
            <a:avLst/>
          </a:prstGeom>
        </p:spPr>
      </p:pic>
      <p:sp>
        <p:nvSpPr>
          <p:cNvPr id="13" name="Text 9"/>
          <p:cNvSpPr/>
          <p:nvPr/>
        </p:nvSpPr>
        <p:spPr>
          <a:xfrm>
            <a:off x="7543800" y="2697480"/>
            <a:ext cx="4023360" cy="36576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Philips Hue (2012)</a:t>
            </a:r>
            <a:endParaRPr lang="en-US" sz="1800" dirty="0"/>
          </a:p>
        </p:txBody>
      </p:sp>
      <p:sp>
        <p:nvSpPr>
          <p:cNvPr id="14" name="Text 10"/>
          <p:cNvSpPr/>
          <p:nvPr/>
        </p:nvSpPr>
        <p:spPr>
          <a:xfrm>
            <a:off x="7543800" y="3063240"/>
            <a:ext cx="4023360" cy="8686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Smart bulbs over Zigbee. The bulb that taught the world about color temperature.</a:t>
            </a:r>
            <a:endParaRPr lang="en-US" sz="1300" dirty="0"/>
          </a:p>
        </p:txBody>
      </p:sp>
      <p:sp>
        <p:nvSpPr>
          <p:cNvPr id="15" name="Shape 11"/>
          <p:cNvSpPr/>
          <p:nvPr/>
        </p:nvSpPr>
        <p:spPr>
          <a:xfrm>
            <a:off x="548640" y="4160520"/>
            <a:ext cx="5440680" cy="1508760"/>
          </a:xfrm>
          <a:prstGeom prst="rect">
            <a:avLst/>
          </a:prstGeom>
          <a:solidFill>
            <a:srgbClr val="F5F5F7"/>
          </a:solidFill>
          <a:ln w="12700">
            <a:solidFill>
              <a:srgbClr val="F5F5F7"/>
            </a:solidFill>
            <a:prstDash val="solid"/>
          </a:ln>
        </p:spPr>
      </p:sp>
      <p:sp>
        <p:nvSpPr>
          <p:cNvPr id="16" name="Shape 12"/>
          <p:cNvSpPr/>
          <p:nvPr/>
        </p:nvSpPr>
        <p:spPr>
          <a:xfrm>
            <a:off x="731520" y="4434840"/>
            <a:ext cx="960120" cy="960120"/>
          </a:xfrm>
          <a:prstGeom prst="ellipse">
            <a:avLst/>
          </a:prstGeom>
          <a:solidFill>
            <a:srgbClr val="FFFFFF"/>
          </a:solidFill>
          <a:ln w="12700">
            <a:solidFill>
              <a:srgbClr val="FFFFFF"/>
            </a:solidFill>
            <a:prstDash val="solid"/>
          </a:ln>
        </p:spPr>
      </p:sp>
      <p:pic>
        <p:nvPicPr>
          <p:cNvPr id="17" name="Image 2" descr="preencoded.png">    </p:cNvPr>
          <p:cNvPicPr>
            <a:picLocks noChangeAspect="1"/>
          </p:cNvPicPr>
          <p:nvPr/>
        </p:nvPicPr>
        <p:blipFill>
          <a:blip r:embed="rId3"/>
          <a:stretch>
            <a:fillRect/>
          </a:stretch>
        </p:blipFill>
        <p:spPr>
          <a:xfrm>
            <a:off x="987552" y="4690872"/>
            <a:ext cx="457200" cy="457200"/>
          </a:xfrm>
          <a:prstGeom prst="rect">
            <a:avLst/>
          </a:prstGeom>
        </p:spPr>
      </p:pic>
      <p:sp>
        <p:nvSpPr>
          <p:cNvPr id="18" name="Text 13"/>
          <p:cNvSpPr/>
          <p:nvPr/>
        </p:nvSpPr>
        <p:spPr>
          <a:xfrm>
            <a:off x="1874520" y="4389120"/>
            <a:ext cx="4023360" cy="36576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Amazon Echo (2014)</a:t>
            </a:r>
            <a:endParaRPr lang="en-US" sz="1800" dirty="0"/>
          </a:p>
        </p:txBody>
      </p:sp>
      <p:sp>
        <p:nvSpPr>
          <p:cNvPr id="19" name="Text 14"/>
          <p:cNvSpPr/>
          <p:nvPr/>
        </p:nvSpPr>
        <p:spPr>
          <a:xfrm>
            <a:off x="1874520" y="4754880"/>
            <a:ext cx="4023360" cy="8686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Voice in the living room. The first device most people called 'AI'.</a:t>
            </a:r>
            <a:endParaRPr lang="en-US" sz="1300" dirty="0"/>
          </a:p>
        </p:txBody>
      </p:sp>
      <p:sp>
        <p:nvSpPr>
          <p:cNvPr id="20" name="Shape 15"/>
          <p:cNvSpPr/>
          <p:nvPr/>
        </p:nvSpPr>
        <p:spPr>
          <a:xfrm>
            <a:off x="6217920" y="4160520"/>
            <a:ext cx="5440680" cy="1508760"/>
          </a:xfrm>
          <a:prstGeom prst="rect">
            <a:avLst/>
          </a:prstGeom>
          <a:solidFill>
            <a:srgbClr val="F5F5F7"/>
          </a:solidFill>
          <a:ln w="12700">
            <a:solidFill>
              <a:srgbClr val="F5F5F7"/>
            </a:solidFill>
            <a:prstDash val="solid"/>
          </a:ln>
        </p:spPr>
      </p:sp>
      <p:sp>
        <p:nvSpPr>
          <p:cNvPr id="21" name="Shape 16"/>
          <p:cNvSpPr/>
          <p:nvPr/>
        </p:nvSpPr>
        <p:spPr>
          <a:xfrm>
            <a:off x="6400800" y="4434840"/>
            <a:ext cx="960120" cy="960120"/>
          </a:xfrm>
          <a:prstGeom prst="ellipse">
            <a:avLst/>
          </a:prstGeom>
          <a:solidFill>
            <a:srgbClr val="FFFFFF"/>
          </a:solidFill>
          <a:ln w="12700">
            <a:solidFill>
              <a:srgbClr val="FFFFFF"/>
            </a:solidFill>
            <a:prstDash val="solid"/>
          </a:ln>
        </p:spPr>
      </p:sp>
      <p:pic>
        <p:nvPicPr>
          <p:cNvPr id="22" name="Image 3" descr="preencoded.png">    </p:cNvPr>
          <p:cNvPicPr>
            <a:picLocks noChangeAspect="1"/>
          </p:cNvPicPr>
          <p:nvPr/>
        </p:nvPicPr>
        <p:blipFill>
          <a:blip r:embed="rId4"/>
          <a:stretch>
            <a:fillRect/>
          </a:stretch>
        </p:blipFill>
        <p:spPr>
          <a:xfrm>
            <a:off x="6656832" y="4690872"/>
            <a:ext cx="457200" cy="457200"/>
          </a:xfrm>
          <a:prstGeom prst="rect">
            <a:avLst/>
          </a:prstGeom>
        </p:spPr>
      </p:pic>
      <p:sp>
        <p:nvSpPr>
          <p:cNvPr id="23" name="Text 17"/>
          <p:cNvSpPr/>
          <p:nvPr/>
        </p:nvSpPr>
        <p:spPr>
          <a:xfrm>
            <a:off x="7543800" y="4389120"/>
            <a:ext cx="4023360" cy="365760"/>
          </a:xfrm>
          <a:prstGeom prst="rect">
            <a:avLst/>
          </a:prstGeom>
          <a:noFill/>
          <a:ln/>
        </p:spPr>
        <p:txBody>
          <a:bodyPr wrap="square" lIns="0" tIns="0" rIns="0" bIns="0" rtlCol="0" anchor="ctr"/>
          <a:lstStyle/>
          <a:p>
            <a:pPr indent="0" marL="0">
              <a:buNone/>
            </a:pPr>
            <a:r>
              <a:rPr lang="en-US" sz="1800" b="1" dirty="0">
                <a:solidFill>
                  <a:srgbClr val="1D1D1F"/>
                </a:solidFill>
                <a:latin typeface="Helvetica Neue" pitchFamily="34" charset="0"/>
                <a:ea typeface="Helvetica Neue" pitchFamily="34" charset="-122"/>
                <a:cs typeface="Helvetica Neue" pitchFamily="34" charset="-120"/>
              </a:rPr>
              <a:t>IFTTT / Stringify</a:t>
            </a:r>
            <a:endParaRPr lang="en-US" sz="1800" dirty="0"/>
          </a:p>
        </p:txBody>
      </p:sp>
      <p:sp>
        <p:nvSpPr>
          <p:cNvPr id="24" name="Text 18"/>
          <p:cNvSpPr/>
          <p:nvPr/>
        </p:nvSpPr>
        <p:spPr>
          <a:xfrm>
            <a:off x="7543800" y="4754880"/>
            <a:ext cx="4023360" cy="868680"/>
          </a:xfrm>
          <a:prstGeom prst="rect">
            <a:avLst/>
          </a:prstGeom>
          <a:noFill/>
          <a:ln/>
        </p:spPr>
        <p:txBody>
          <a:bodyPr wrap="square" lIns="0" tIns="0" rIns="0" bIns="0" rtlCol="0" anchor="ctr"/>
          <a:lstStyle/>
          <a:p>
            <a:pPr indent="0" marL="0">
              <a:buNone/>
            </a:pPr>
            <a:r>
              <a:rPr lang="en-US" sz="1300" dirty="0">
                <a:solidFill>
                  <a:srgbClr val="424245"/>
                </a:solidFill>
                <a:latin typeface="Helvetica Neue" pitchFamily="34" charset="0"/>
                <a:ea typeface="Helvetica Neue" pitchFamily="34" charset="-122"/>
                <a:cs typeface="Helvetica Neue" pitchFamily="34" charset="-120"/>
              </a:rPr>
              <a:t>If-this-then-that automation made by users, not coders. (Stringify died in 2018.)</a:t>
            </a:r>
            <a:endParaRPr lang="en-US" sz="1300" dirty="0"/>
          </a:p>
        </p:txBody>
      </p:sp>
      <p:sp>
        <p:nvSpPr>
          <p:cNvPr id="25" name="Shape 19"/>
          <p:cNvSpPr/>
          <p:nvPr/>
        </p:nvSpPr>
        <p:spPr>
          <a:xfrm>
            <a:off x="548640" y="6446520"/>
            <a:ext cx="11064240" cy="0"/>
          </a:xfrm>
          <a:prstGeom prst="line">
            <a:avLst/>
          </a:prstGeom>
          <a:noFill/>
          <a:ln w="9525">
            <a:solidFill>
              <a:srgbClr val="D2D2D7"/>
            </a:solidFill>
            <a:prstDash val="solid"/>
          </a:ln>
        </p:spPr>
      </p:sp>
      <p:sp>
        <p:nvSpPr>
          <p:cNvPr id="26" name="Text 20"/>
          <p:cNvSpPr/>
          <p:nvPr/>
        </p:nvSpPr>
        <p:spPr>
          <a:xfrm>
            <a:off x="548640" y="6510528"/>
            <a:ext cx="7315200" cy="274320"/>
          </a:xfrm>
          <a:prstGeom prst="rect">
            <a:avLst/>
          </a:prstGeom>
          <a:noFill/>
          <a:ln/>
        </p:spPr>
        <p:txBody>
          <a:bodyPr wrap="square" lIns="0" tIns="0" rIns="0" bIns="0" rtlCol="0" anchor="ctr"/>
          <a:lstStyle/>
          <a:p>
            <a:pPr indent="0" marL="0">
              <a:buNone/>
            </a:pPr>
            <a:r>
              <a:rPr lang="en-US" sz="900" dirty="0">
                <a:solidFill>
                  <a:srgbClr val="86868B"/>
                </a:solidFill>
                <a:latin typeface="Helvetica Neue" pitchFamily="34" charset="0"/>
                <a:ea typeface="Helvetica Neue" pitchFamily="34" charset="-122"/>
                <a:cs typeface="Helvetica Neue" pitchFamily="34" charset="-120"/>
              </a:rPr>
              <a:t>SMMUG · The State of the Smart Home · May 11, 2026</a:t>
            </a:r>
            <a:endParaRPr lang="en-US" sz="900" dirty="0"/>
          </a:p>
        </p:txBody>
      </p:sp>
      <p:sp>
        <p:nvSpPr>
          <p:cNvPr id="27" name="Text 21"/>
          <p:cNvSpPr/>
          <p:nvPr/>
        </p:nvSpPr>
        <p:spPr>
          <a:xfrm>
            <a:off x="7863840" y="6510528"/>
            <a:ext cx="2926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History</a:t>
            </a:r>
            <a:endParaRPr lang="en-US" sz="900" dirty="0"/>
          </a:p>
        </p:txBody>
      </p:sp>
      <p:sp>
        <p:nvSpPr>
          <p:cNvPr id="28" name="Text 22"/>
          <p:cNvSpPr/>
          <p:nvPr/>
        </p:nvSpPr>
        <p:spPr>
          <a:xfrm>
            <a:off x="10972800" y="6510528"/>
            <a:ext cx="640080" cy="274320"/>
          </a:xfrm>
          <a:prstGeom prst="rect">
            <a:avLst/>
          </a:prstGeom>
          <a:noFill/>
          <a:ln/>
        </p:spPr>
        <p:txBody>
          <a:bodyPr wrap="square" lIns="0" tIns="0" rIns="0" bIns="0" rtlCol="0" anchor="ctr"/>
          <a:lstStyle/>
          <a:p>
            <a:pPr algn="r" indent="0" marL="0">
              <a:buNone/>
            </a:pPr>
            <a:r>
              <a:rPr lang="en-US" sz="900" dirty="0">
                <a:solidFill>
                  <a:srgbClr val="86868B"/>
                </a:solidFill>
                <a:latin typeface="Helvetica Neue" pitchFamily="34" charset="0"/>
                <a:ea typeface="Helvetica Neue" pitchFamily="34" charset="-122"/>
                <a:cs typeface="Helvetica Neue"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D1D1F"/>
        </a:solidFill>
      </p:bgPr>
    </p:bg>
    <p:spTree>
      <p:nvGrpSpPr>
        <p:cNvPr id="1" name=""/>
        <p:cNvGrpSpPr/>
        <p:nvPr/>
      </p:nvGrpSpPr>
      <p:grpSpPr>
        <a:xfrm>
          <a:off x="0" y="0"/>
          <a:ext cx="0" cy="0"/>
          <a:chOff x="0" y="0"/>
          <a:chExt cx="0" cy="0"/>
        </a:xfrm>
      </p:grpSpPr>
      <p:sp>
        <p:nvSpPr>
          <p:cNvPr id="2" name="Text 0"/>
          <p:cNvSpPr/>
          <p:nvPr/>
        </p:nvSpPr>
        <p:spPr>
          <a:xfrm>
            <a:off x="548640" y="2377440"/>
            <a:ext cx="10972800" cy="365760"/>
          </a:xfrm>
          <a:prstGeom prst="rect">
            <a:avLst/>
          </a:prstGeom>
          <a:noFill/>
          <a:ln/>
        </p:spPr>
        <p:txBody>
          <a:bodyPr wrap="square" lIns="0" tIns="0" rIns="0" bIns="0" rtlCol="0" anchor="ctr"/>
          <a:lstStyle/>
          <a:p>
            <a:pPr indent="0" marL="0">
              <a:buNone/>
            </a:pPr>
            <a:r>
              <a:rPr lang="en-US" sz="1400" b="1" spc="600" kern="0" dirty="0">
                <a:solidFill>
                  <a:srgbClr val="0071E3"/>
                </a:solidFill>
                <a:latin typeface="Helvetica Neue" pitchFamily="34" charset="0"/>
                <a:ea typeface="Helvetica Neue" pitchFamily="34" charset="-122"/>
                <a:cs typeface="Helvetica Neue" pitchFamily="34" charset="-120"/>
              </a:rPr>
              <a:t>PART TWO</a:t>
            </a:r>
            <a:endParaRPr lang="en-US" sz="1400" dirty="0"/>
          </a:p>
        </p:txBody>
      </p:sp>
      <p:sp>
        <p:nvSpPr>
          <p:cNvPr id="3" name="Text 1"/>
          <p:cNvSpPr/>
          <p:nvPr/>
        </p:nvSpPr>
        <p:spPr>
          <a:xfrm>
            <a:off x="548640" y="2834640"/>
            <a:ext cx="10972800" cy="1280160"/>
          </a:xfrm>
          <a:prstGeom prst="rect">
            <a:avLst/>
          </a:prstGeom>
          <a:noFill/>
          <a:ln/>
        </p:spPr>
        <p:txBody>
          <a:bodyPr wrap="square" lIns="0" tIns="0" rIns="0" bIns="0" rtlCol="0" anchor="ctr"/>
          <a:lstStyle/>
          <a:p>
            <a:pPr indent="0" marL="0">
              <a:buNone/>
            </a:pPr>
            <a:r>
              <a:rPr lang="en-US" sz="5800" b="1" dirty="0">
                <a:solidFill>
                  <a:srgbClr val="FFFFFF"/>
                </a:solidFill>
                <a:latin typeface="Helvetica Neue" pitchFamily="34" charset="0"/>
                <a:ea typeface="Helvetica Neue" pitchFamily="34" charset="-122"/>
                <a:cs typeface="Helvetica Neue" pitchFamily="34" charset="-120"/>
              </a:rPr>
              <a:t>Industry Consolidation</a:t>
            </a:r>
            <a:endParaRPr lang="en-US" sz="5800" dirty="0"/>
          </a:p>
        </p:txBody>
      </p:sp>
      <p:sp>
        <p:nvSpPr>
          <p:cNvPr id="4" name="Text 2"/>
          <p:cNvSpPr/>
          <p:nvPr/>
        </p:nvSpPr>
        <p:spPr>
          <a:xfrm>
            <a:off x="548640" y="4114800"/>
            <a:ext cx="10972800" cy="548640"/>
          </a:xfrm>
          <a:prstGeom prst="rect">
            <a:avLst/>
          </a:prstGeom>
          <a:noFill/>
          <a:ln/>
        </p:spPr>
        <p:txBody>
          <a:bodyPr wrap="square" lIns="0" tIns="0" rIns="0" bIns="0" rtlCol="0" anchor="ctr"/>
          <a:lstStyle/>
          <a:p>
            <a:pPr indent="0" marL="0">
              <a:buNone/>
            </a:pPr>
            <a:r>
              <a:rPr lang="en-US" sz="1800" i="1" dirty="0">
                <a:solidFill>
                  <a:srgbClr val="D2D2D7"/>
                </a:solidFill>
                <a:latin typeface="Helvetica Neue" pitchFamily="34" charset="0"/>
                <a:ea typeface="Helvetica Neue" pitchFamily="34" charset="-122"/>
                <a:cs typeface="Helvetica Neue" pitchFamily="34" charset="-120"/>
              </a:rPr>
              <a:t>Five companies own most of what's in your home.</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SMMUG (Pikes Peak Mac Users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the Smart Home</dc:title>
  <dc:subject>PptxGenJS Presentation</dc:subject>
  <dc:creator>Jim Johnson</dc:creator>
  <cp:lastModifiedBy>Jim Johnson</cp:lastModifiedBy>
  <cp:revision>1</cp:revision>
  <dcterms:created xsi:type="dcterms:W3CDTF">2026-05-10T23:03:31Z</dcterms:created>
  <dcterms:modified xsi:type="dcterms:W3CDTF">2026-05-10T23:03:31Z</dcterms:modified>
</cp:coreProperties>
</file>